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sldIdLst>
    <p:sldId id="260" r:id="rId5"/>
    <p:sldId id="366" r:id="rId6"/>
    <p:sldId id="340" r:id="rId7"/>
    <p:sldId id="355" r:id="rId8"/>
    <p:sldId id="367" r:id="rId9"/>
    <p:sldId id="365" r:id="rId10"/>
    <p:sldId id="364" r:id="rId11"/>
    <p:sldId id="350" r:id="rId12"/>
    <p:sldId id="368" r:id="rId13"/>
    <p:sldId id="369" r:id="rId14"/>
    <p:sldId id="370" r:id="rId15"/>
    <p:sldId id="342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5D99"/>
    <a:srgbClr val="056F32"/>
    <a:srgbClr val="FFFFFF"/>
    <a:srgbClr val="B89506"/>
    <a:srgbClr val="036F32"/>
    <a:srgbClr val="00528C"/>
    <a:srgbClr val="B895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9824" autoAdjust="0"/>
  </p:normalViewPr>
  <p:slideViewPr>
    <p:cSldViewPr snapToGrid="0">
      <p:cViewPr varScale="1">
        <p:scale>
          <a:sx n="76" d="100"/>
          <a:sy n="76" d="100"/>
        </p:scale>
        <p:origin x="540" y="2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37626C-D189-47CE-A482-3A677596DFD2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145090-3BCD-4A9E-8DCA-BA0487A8F5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67258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 августа 2023 года наш детский сад «Дельфин» г. Нефтегорска является региональной инновационной площадкой в сфере образования «Интегрированный подход к организации физического воспитания детей  4-9 лет с использованием сетевой формы взаимодействия»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45090-3BCD-4A9E-8DCA-BA0487A8F55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8466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45090-3BCD-4A9E-8DCA-BA0487A8F555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2763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45090-3BCD-4A9E-8DCA-BA0487A8F555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4831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143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03974CD-1BD5-45FA-B10A-E4830DB6EBE7}" type="slidenum">
              <a:rPr lang="ru-RU" altLang="ru-RU" smtClean="0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 altLang="ru-RU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2278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CC4C41B-6EF5-469F-B2C7-A4CCBA83BD5B}" type="slidenum">
              <a:rPr lang="ru-RU" altLang="ru-RU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45897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CC4C41B-6EF5-469F-B2C7-A4CCBA83BD5B}" type="slidenum">
              <a:rPr lang="ru-RU" altLang="ru-RU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07039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CC4C41B-6EF5-469F-B2C7-A4CCBA83BD5B}" type="slidenum">
              <a:rPr lang="ru-RU" altLang="ru-RU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80717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CC4C41B-6EF5-469F-B2C7-A4CCBA83BD5B}" type="slidenum">
              <a:rPr lang="ru-RU" altLang="ru-RU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 altLang="ru-RU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04694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45090-3BCD-4A9E-8DCA-BA0487A8F555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22282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45090-3BCD-4A9E-8DCA-BA0487A8F555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81839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145090-3BCD-4A9E-8DCA-BA0487A8F555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0596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AE286F-416C-B28C-52E2-2AE2A91CAA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FF83517-3FC3-B85A-B9FE-91A56FB658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08C769D-31AB-C002-5E8F-E926843890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36C2F-A8C6-4235-9D81-53BAACFBDA91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E386EA2-13A5-414E-AD94-B160C4C6A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8786402-8884-10D6-C839-5E57D3E5D9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9E8DD-D9AC-481A-B3A3-59F6581D8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0888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40D6A2-A4C7-6C90-EE90-CABDA1D3DD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F254C5C-6AED-B63A-E3DD-A810A8438D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5A5CD3F-EC71-76A6-3B3C-A3A5DCE3B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36C2F-A8C6-4235-9D81-53BAACFBDA91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8184076-6190-82AB-C3D7-EEA590C36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C7E1A7F-A1CF-42E9-575D-DFBD282BB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9E8DD-D9AC-481A-B3A3-59F6581D8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3846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089D526-576F-9CDF-0662-3960761EA1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3920FD9-ED7A-0E22-A07D-5BEC8EAA25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81CE079-77E1-CD09-86B7-9B8865557D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36C2F-A8C6-4235-9D81-53BAACFBDA91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47C165D-0225-A2D2-99C6-50EC131DD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8047914-F3FF-2034-56E0-5426EB718F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9E8DD-D9AC-481A-B3A3-59F6581D8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569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712F2F-FE72-8D3B-470D-9C7C707ED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4DB27F4-49F6-46FB-7467-5D144271FF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82027DE-D450-EE0E-02B4-125CB5B74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36C2F-A8C6-4235-9D81-53BAACFBDA91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7A0E86A-CF05-2866-190D-8765975EFF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7647DBD-DA3F-84E2-32B6-A76AE31EB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9E8DD-D9AC-481A-B3A3-59F6581D8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931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1E0849-942A-6BC4-5AA3-1F181AF39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BEF909B-F27B-95B7-6237-9ABB1EB4DF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BF6ED5B-CDD7-EB42-7F1F-5E03A4BEF5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36C2F-A8C6-4235-9D81-53BAACFBDA91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EA28ED4-ABF3-56C7-2B94-D4AF70C33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EEC5E43-C18A-F3C3-4A76-AD688F2C7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9E8DD-D9AC-481A-B3A3-59F6581D8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59127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AC4EAF-4602-4586-5C47-186B59B59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3E3524A-AFEA-6461-879B-608C8DA2BE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B98631A-5609-DAC0-884D-E72424601F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4220515-56A8-7C2C-EC9B-940B49EA12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36C2F-A8C6-4235-9D81-53BAACFBDA91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1E161BE-6FFC-2FEB-4A36-197A81AFD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4002104-7287-854F-D910-A0E98DABD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9E8DD-D9AC-481A-B3A3-59F6581D8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65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7CD68B-9C5C-6079-526D-0720C6A68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E1DA9EC-D734-82F8-A8FA-AD78339705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F4F76D5-9F06-BC48-110C-8F88CFD2BD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6662473-8F0B-1779-2023-BB6C3603EC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199D99A-3871-C5D3-D2A5-A593295C8A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B22BA27-12DF-24E3-1B85-97C496DF7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36C2F-A8C6-4235-9D81-53BAACFBDA91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FD0E810-BBB8-1F8B-DE8F-84C68A740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BCB2AB7-4EAA-74A4-3A5D-6FF116309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9E8DD-D9AC-481A-B3A3-59F6581D8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5524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7C4158-CE48-D537-9F87-3A9C0BF35E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97C5894-5159-EB68-62EA-A314A0467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36C2F-A8C6-4235-9D81-53BAACFBDA91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12C2C08-555E-82BB-525A-763FA71BD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759B6F2-703D-9CF5-5960-D68303654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9E8DD-D9AC-481A-B3A3-59F6581D8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887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99C7CE6-88D2-5887-ACE2-4FC3121F2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36C2F-A8C6-4235-9D81-53BAACFBDA91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67A06F0-EC56-3529-431A-EC30F243F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7513738-4A30-EF28-84D9-FCB7DD444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9E8DD-D9AC-481A-B3A3-59F6581D8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0642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D42644-0AD7-E04A-860F-89EC6E13C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37CDA20-23C8-8F4F-5C02-F7448E6481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1C46BEC-BC76-F639-53C5-8B0956C769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DEE2510-27EC-8C39-B959-AA41C2C875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36C2F-A8C6-4235-9D81-53BAACFBDA91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58E7192-9985-12C8-6206-8D2A45D23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8CC2830-1F49-CBC2-7EDD-6AD0B9336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9E8DD-D9AC-481A-B3A3-59F6581D8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94942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D9D3A8-34EA-9D36-0E9F-D8265A3C74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4C2D5BD-8FDF-D89F-205F-BBB3A4D842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D781735-56A7-89A6-AB44-DCFE588332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FA0743C-FBE1-1D6C-C6CE-B05D65127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36C2F-A8C6-4235-9D81-53BAACFBDA91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3569027-9562-688F-AC74-0879D3C009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1F99127-63AE-2081-CB33-B7A1AF77C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9E8DD-D9AC-481A-B3A3-59F6581D8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5333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B727D7-CDC7-E348-D070-5FE38CFE5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3132A7F-66F5-B679-89DB-56F9254FA4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F96CBE1-9D68-E618-3649-BDB3E4A880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36C2F-A8C6-4235-9D81-53BAACFBDA91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BD6A4DD-D6BC-5328-BCB9-10A6E8B1D8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331E820-8BAD-0A7C-F630-8342EAD958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9E8DD-D9AC-481A-B3A3-59F6581D86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388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gif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gif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2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: фигура 11">
            <a:extLst>
              <a:ext uri="{FF2B5EF4-FFF2-40B4-BE49-F238E27FC236}">
                <a16:creationId xmlns:a16="http://schemas.microsoft.com/office/drawing/2014/main" id="{2730CCD5-F045-FF8F-4A8E-BD5DFDEC3DB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580877" y="-339437"/>
            <a:ext cx="8025414" cy="7536874"/>
          </a:xfrm>
          <a:custGeom>
            <a:avLst/>
            <a:gdLst>
              <a:gd name="connsiteX0" fmla="*/ 0 w 7242279"/>
              <a:gd name="connsiteY0" fmla="*/ 3768436 h 7536874"/>
              <a:gd name="connsiteX1" fmla="*/ 0 w 7242279"/>
              <a:gd name="connsiteY1" fmla="*/ 3768437 h 7536874"/>
              <a:gd name="connsiteX2" fmla="*/ 0 w 7242279"/>
              <a:gd name="connsiteY2" fmla="*/ 3768437 h 7536874"/>
              <a:gd name="connsiteX3" fmla="*/ 3768437 w 7242279"/>
              <a:gd name="connsiteY3" fmla="*/ 0 h 7536874"/>
              <a:gd name="connsiteX4" fmla="*/ 5823751 w 7242279"/>
              <a:gd name="connsiteY4" fmla="*/ 0 h 7536874"/>
              <a:gd name="connsiteX5" fmla="*/ 7119466 w 7242279"/>
              <a:gd name="connsiteY5" fmla="*/ 228668 h 7536874"/>
              <a:gd name="connsiteX6" fmla="*/ 7204694 w 7242279"/>
              <a:gd name="connsiteY6" fmla="*/ 262272 h 7536874"/>
              <a:gd name="connsiteX7" fmla="*/ 7008180 w 7242279"/>
              <a:gd name="connsiteY7" fmla="*/ 262272 h 7536874"/>
              <a:gd name="connsiteX8" fmla="*/ 7008180 w 7242279"/>
              <a:gd name="connsiteY8" fmla="*/ 7259782 h 7536874"/>
              <a:gd name="connsiteX9" fmla="*/ 7242279 w 7242279"/>
              <a:gd name="connsiteY9" fmla="*/ 7259782 h 7536874"/>
              <a:gd name="connsiteX10" fmla="*/ 7119465 w 7242279"/>
              <a:gd name="connsiteY10" fmla="*/ 7308206 h 7536874"/>
              <a:gd name="connsiteX11" fmla="*/ 5823750 w 7242279"/>
              <a:gd name="connsiteY11" fmla="*/ 7536874 h 7536874"/>
              <a:gd name="connsiteX12" fmla="*/ 3768437 w 7242279"/>
              <a:gd name="connsiteY12" fmla="*/ 7536873 h 7536874"/>
              <a:gd name="connsiteX13" fmla="*/ 19456 w 7242279"/>
              <a:gd name="connsiteY13" fmla="*/ 4153737 h 7536874"/>
              <a:gd name="connsiteX14" fmla="*/ 0 w 7242279"/>
              <a:gd name="connsiteY14" fmla="*/ 3768437 h 7536874"/>
              <a:gd name="connsiteX15" fmla="*/ 19456 w 7242279"/>
              <a:gd name="connsiteY15" fmla="*/ 3383136 h 7536874"/>
              <a:gd name="connsiteX16" fmla="*/ 3768437 w 7242279"/>
              <a:gd name="connsiteY16" fmla="*/ 0 h 7536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42279" h="7536874">
                <a:moveTo>
                  <a:pt x="0" y="3768436"/>
                </a:moveTo>
                <a:lnTo>
                  <a:pt x="0" y="3768437"/>
                </a:lnTo>
                <a:lnTo>
                  <a:pt x="0" y="3768437"/>
                </a:lnTo>
                <a:close/>
                <a:moveTo>
                  <a:pt x="3768437" y="0"/>
                </a:moveTo>
                <a:lnTo>
                  <a:pt x="5823751" y="0"/>
                </a:lnTo>
                <a:cubicBezTo>
                  <a:pt x="6279024" y="0"/>
                  <a:pt x="6715441" y="80735"/>
                  <a:pt x="7119466" y="228668"/>
                </a:cubicBezTo>
                <a:lnTo>
                  <a:pt x="7204694" y="262272"/>
                </a:lnTo>
                <a:lnTo>
                  <a:pt x="7008180" y="262272"/>
                </a:lnTo>
                <a:lnTo>
                  <a:pt x="7008180" y="7259782"/>
                </a:lnTo>
                <a:lnTo>
                  <a:pt x="7242279" y="7259782"/>
                </a:lnTo>
                <a:lnTo>
                  <a:pt x="7119465" y="7308206"/>
                </a:lnTo>
                <a:cubicBezTo>
                  <a:pt x="6715440" y="7456140"/>
                  <a:pt x="6279023" y="7536874"/>
                  <a:pt x="5823750" y="7536874"/>
                </a:cubicBezTo>
                <a:lnTo>
                  <a:pt x="3768437" y="7536873"/>
                </a:lnTo>
                <a:cubicBezTo>
                  <a:pt x="1817266" y="7536873"/>
                  <a:pt x="212438" y="6053994"/>
                  <a:pt x="19456" y="4153737"/>
                </a:cubicBezTo>
                <a:lnTo>
                  <a:pt x="0" y="3768437"/>
                </a:lnTo>
                <a:lnTo>
                  <a:pt x="19456" y="3383136"/>
                </a:lnTo>
                <a:cubicBezTo>
                  <a:pt x="212438" y="1482879"/>
                  <a:pt x="1817266" y="0"/>
                  <a:pt x="37684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10DD0C2-F846-682A-76CA-F6276CEFED7D}"/>
              </a:ext>
            </a:extLst>
          </p:cNvPr>
          <p:cNvSpPr txBox="1"/>
          <p:nvPr/>
        </p:nvSpPr>
        <p:spPr>
          <a:xfrm>
            <a:off x="744118" y="5850016"/>
            <a:ext cx="4205059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+mj-lt"/>
              </a:rPr>
              <a:t>06.11.2024 г</a:t>
            </a:r>
            <a:r>
              <a:rPr lang="ru-RU" sz="2800" b="1" dirty="0">
                <a:solidFill>
                  <a:schemeClr val="bg1"/>
                </a:solidFill>
                <a:latin typeface="+mj-lt"/>
              </a:rPr>
              <a:t>.</a:t>
            </a:r>
            <a:endParaRPr lang="en-US" sz="2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CDD9CD8-385F-54DF-6E8C-B89BC90AF962}"/>
              </a:ext>
            </a:extLst>
          </p:cNvPr>
          <p:cNvSpPr txBox="1"/>
          <p:nvPr/>
        </p:nvSpPr>
        <p:spPr>
          <a:xfrm>
            <a:off x="4720145" y="2120949"/>
            <a:ext cx="7746877" cy="26161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Организация </a:t>
            </a:r>
            <a:r>
              <a:rPr lang="ru-RU" sz="3200" b="1" dirty="0"/>
              <a:t>дня здоровья по обеспечению преемственности физического развития ДОО и начальной </a:t>
            </a:r>
            <a:r>
              <a:rPr lang="ru-RU" sz="3200" b="1" dirty="0" smtClean="0"/>
              <a:t>школы</a:t>
            </a:r>
            <a:endParaRPr lang="ru-RU" sz="3200" dirty="0"/>
          </a:p>
          <a:p>
            <a:pPr algn="ctr"/>
            <a:endParaRPr lang="ru-RU" sz="3600" b="1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44348AA-D39D-2E50-5CCE-626BC09F2003}"/>
              </a:ext>
            </a:extLst>
          </p:cNvPr>
          <p:cNvSpPr txBox="1"/>
          <p:nvPr/>
        </p:nvSpPr>
        <p:spPr>
          <a:xfrm>
            <a:off x="5884046" y="5019019"/>
            <a:ext cx="630795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+mj-lt"/>
              </a:rPr>
              <a:t>Трегубова Нина Петровна, </a:t>
            </a:r>
          </a:p>
          <a:p>
            <a:pPr algn="ctr"/>
            <a:r>
              <a:rPr lang="ru-RU" sz="2400" b="1" dirty="0" smtClean="0">
                <a:latin typeface="+mj-lt"/>
              </a:rPr>
              <a:t>Федорченко Елена Юрьевна, </a:t>
            </a:r>
          </a:p>
          <a:p>
            <a:pPr algn="ctr"/>
            <a:r>
              <a:rPr lang="ru-RU" sz="2400" b="1" dirty="0" smtClean="0">
                <a:latin typeface="+mj-lt"/>
              </a:rPr>
              <a:t>старший воспитатель </a:t>
            </a:r>
          </a:p>
        </p:txBody>
      </p:sp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id="{1D5BFEAA-45EC-B405-F7D9-D529DDF7501C}"/>
              </a:ext>
            </a:extLst>
          </p:cNvPr>
          <p:cNvCxnSpPr/>
          <p:nvPr/>
        </p:nvCxnSpPr>
        <p:spPr>
          <a:xfrm>
            <a:off x="6256781" y="4244674"/>
            <a:ext cx="5353050" cy="0"/>
          </a:xfrm>
          <a:prstGeom prst="line">
            <a:avLst/>
          </a:prstGeom>
          <a:ln w="19050">
            <a:solidFill>
              <a:srgbClr val="B895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https://img.pixers.pics/pho_wat(s3:700/FO/34/32/92/96/700_FO34329296_ba8c146a0742ce3189f0b62193fb43a1.jpg,700,700,cms:2018/10/5bd1b6b8d04b8_220x50-watermark.png,over,480,650,jpg)/fototapeten-delphin-mit-einer-kugel-der-delphin-with-the-ball.jp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22" y="472464"/>
            <a:ext cx="2282825" cy="228282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274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2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: фигура 11">
            <a:extLst>
              <a:ext uri="{FF2B5EF4-FFF2-40B4-BE49-F238E27FC236}">
                <a16:creationId xmlns:a16="http://schemas.microsoft.com/office/drawing/2014/main" id="{2730CCD5-F045-FF8F-4A8E-BD5DFDEC3DB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580877" y="-339437"/>
            <a:ext cx="8025414" cy="7536874"/>
          </a:xfrm>
          <a:custGeom>
            <a:avLst/>
            <a:gdLst>
              <a:gd name="connsiteX0" fmla="*/ 0 w 7242279"/>
              <a:gd name="connsiteY0" fmla="*/ 3768436 h 7536874"/>
              <a:gd name="connsiteX1" fmla="*/ 0 w 7242279"/>
              <a:gd name="connsiteY1" fmla="*/ 3768437 h 7536874"/>
              <a:gd name="connsiteX2" fmla="*/ 0 w 7242279"/>
              <a:gd name="connsiteY2" fmla="*/ 3768437 h 7536874"/>
              <a:gd name="connsiteX3" fmla="*/ 3768437 w 7242279"/>
              <a:gd name="connsiteY3" fmla="*/ 0 h 7536874"/>
              <a:gd name="connsiteX4" fmla="*/ 5823751 w 7242279"/>
              <a:gd name="connsiteY4" fmla="*/ 0 h 7536874"/>
              <a:gd name="connsiteX5" fmla="*/ 7119466 w 7242279"/>
              <a:gd name="connsiteY5" fmla="*/ 228668 h 7536874"/>
              <a:gd name="connsiteX6" fmla="*/ 7204694 w 7242279"/>
              <a:gd name="connsiteY6" fmla="*/ 262272 h 7536874"/>
              <a:gd name="connsiteX7" fmla="*/ 7008180 w 7242279"/>
              <a:gd name="connsiteY7" fmla="*/ 262272 h 7536874"/>
              <a:gd name="connsiteX8" fmla="*/ 7008180 w 7242279"/>
              <a:gd name="connsiteY8" fmla="*/ 7259782 h 7536874"/>
              <a:gd name="connsiteX9" fmla="*/ 7242279 w 7242279"/>
              <a:gd name="connsiteY9" fmla="*/ 7259782 h 7536874"/>
              <a:gd name="connsiteX10" fmla="*/ 7119465 w 7242279"/>
              <a:gd name="connsiteY10" fmla="*/ 7308206 h 7536874"/>
              <a:gd name="connsiteX11" fmla="*/ 5823750 w 7242279"/>
              <a:gd name="connsiteY11" fmla="*/ 7536874 h 7536874"/>
              <a:gd name="connsiteX12" fmla="*/ 3768437 w 7242279"/>
              <a:gd name="connsiteY12" fmla="*/ 7536873 h 7536874"/>
              <a:gd name="connsiteX13" fmla="*/ 19456 w 7242279"/>
              <a:gd name="connsiteY13" fmla="*/ 4153737 h 7536874"/>
              <a:gd name="connsiteX14" fmla="*/ 0 w 7242279"/>
              <a:gd name="connsiteY14" fmla="*/ 3768437 h 7536874"/>
              <a:gd name="connsiteX15" fmla="*/ 19456 w 7242279"/>
              <a:gd name="connsiteY15" fmla="*/ 3383136 h 7536874"/>
              <a:gd name="connsiteX16" fmla="*/ 3768437 w 7242279"/>
              <a:gd name="connsiteY16" fmla="*/ 0 h 7536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42279" h="7536874">
                <a:moveTo>
                  <a:pt x="0" y="3768436"/>
                </a:moveTo>
                <a:lnTo>
                  <a:pt x="0" y="3768437"/>
                </a:lnTo>
                <a:lnTo>
                  <a:pt x="0" y="3768437"/>
                </a:lnTo>
                <a:close/>
                <a:moveTo>
                  <a:pt x="3768437" y="0"/>
                </a:moveTo>
                <a:lnTo>
                  <a:pt x="5823751" y="0"/>
                </a:lnTo>
                <a:cubicBezTo>
                  <a:pt x="6279024" y="0"/>
                  <a:pt x="6715441" y="80735"/>
                  <a:pt x="7119466" y="228668"/>
                </a:cubicBezTo>
                <a:lnTo>
                  <a:pt x="7204694" y="262272"/>
                </a:lnTo>
                <a:lnTo>
                  <a:pt x="7008180" y="262272"/>
                </a:lnTo>
                <a:lnTo>
                  <a:pt x="7008180" y="7259782"/>
                </a:lnTo>
                <a:lnTo>
                  <a:pt x="7242279" y="7259782"/>
                </a:lnTo>
                <a:lnTo>
                  <a:pt x="7119465" y="7308206"/>
                </a:lnTo>
                <a:cubicBezTo>
                  <a:pt x="6715440" y="7456140"/>
                  <a:pt x="6279023" y="7536874"/>
                  <a:pt x="5823750" y="7536874"/>
                </a:cubicBezTo>
                <a:lnTo>
                  <a:pt x="3768437" y="7536873"/>
                </a:lnTo>
                <a:cubicBezTo>
                  <a:pt x="1817266" y="7536873"/>
                  <a:pt x="212438" y="6053994"/>
                  <a:pt x="19456" y="4153737"/>
                </a:cubicBezTo>
                <a:lnTo>
                  <a:pt x="0" y="3768437"/>
                </a:lnTo>
                <a:lnTo>
                  <a:pt x="19456" y="3383136"/>
                </a:lnTo>
                <a:cubicBezTo>
                  <a:pt x="212438" y="1482879"/>
                  <a:pt x="1817266" y="0"/>
                  <a:pt x="37684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357178" y="145550"/>
            <a:ext cx="5799512" cy="46166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 smtClean="0"/>
              <a:t>Игра-</a:t>
            </a:r>
            <a:r>
              <a:rPr lang="ru-RU" altLang="ru-RU" sz="2400" b="1" dirty="0" err="1" smtClean="0"/>
              <a:t>ходилка</a:t>
            </a:r>
            <a:r>
              <a:rPr lang="ru-RU" altLang="ru-RU" sz="2400" b="1" dirty="0" smtClean="0"/>
              <a:t> «Пройди испытания»</a:t>
            </a:r>
            <a:endParaRPr lang="ru-RU" altLang="ru-RU" sz="2400" b="1" dirty="0"/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6426200" y="193965"/>
            <a:ext cx="5902690" cy="46166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 smtClean="0"/>
              <a:t>Игра «Составь карту»</a:t>
            </a:r>
            <a:endParaRPr lang="ru-RU" alt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" y="801105"/>
            <a:ext cx="6359441" cy="60568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6" r="9064" b="24074"/>
          <a:stretch/>
        </p:blipFill>
        <p:spPr>
          <a:xfrm>
            <a:off x="6156690" y="1092201"/>
            <a:ext cx="6172200" cy="5207000"/>
          </a:xfrm>
          <a:prstGeom prst="rect">
            <a:avLst/>
          </a:prstGeom>
        </p:spPr>
      </p:pic>
      <p:pic>
        <p:nvPicPr>
          <p:cNvPr id="8" name="Picture 2" descr="http://qrcoder.ru/code/?https%3A%2F%2Fcloud.mail.ru%2Fpublic%2FMpj5%2Fiot1LR4Pb&amp;4&amp;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3285" y="5371586"/>
            <a:ext cx="1486415" cy="1486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938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2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: фигура 11">
            <a:extLst>
              <a:ext uri="{FF2B5EF4-FFF2-40B4-BE49-F238E27FC236}">
                <a16:creationId xmlns:a16="http://schemas.microsoft.com/office/drawing/2014/main" id="{2730CCD5-F045-FF8F-4A8E-BD5DFDEC3DB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580877" y="-339437"/>
            <a:ext cx="8025414" cy="7536874"/>
          </a:xfrm>
          <a:custGeom>
            <a:avLst/>
            <a:gdLst>
              <a:gd name="connsiteX0" fmla="*/ 0 w 7242279"/>
              <a:gd name="connsiteY0" fmla="*/ 3768436 h 7536874"/>
              <a:gd name="connsiteX1" fmla="*/ 0 w 7242279"/>
              <a:gd name="connsiteY1" fmla="*/ 3768437 h 7536874"/>
              <a:gd name="connsiteX2" fmla="*/ 0 w 7242279"/>
              <a:gd name="connsiteY2" fmla="*/ 3768437 h 7536874"/>
              <a:gd name="connsiteX3" fmla="*/ 3768437 w 7242279"/>
              <a:gd name="connsiteY3" fmla="*/ 0 h 7536874"/>
              <a:gd name="connsiteX4" fmla="*/ 5823751 w 7242279"/>
              <a:gd name="connsiteY4" fmla="*/ 0 h 7536874"/>
              <a:gd name="connsiteX5" fmla="*/ 7119466 w 7242279"/>
              <a:gd name="connsiteY5" fmla="*/ 228668 h 7536874"/>
              <a:gd name="connsiteX6" fmla="*/ 7204694 w 7242279"/>
              <a:gd name="connsiteY6" fmla="*/ 262272 h 7536874"/>
              <a:gd name="connsiteX7" fmla="*/ 7008180 w 7242279"/>
              <a:gd name="connsiteY7" fmla="*/ 262272 h 7536874"/>
              <a:gd name="connsiteX8" fmla="*/ 7008180 w 7242279"/>
              <a:gd name="connsiteY8" fmla="*/ 7259782 h 7536874"/>
              <a:gd name="connsiteX9" fmla="*/ 7242279 w 7242279"/>
              <a:gd name="connsiteY9" fmla="*/ 7259782 h 7536874"/>
              <a:gd name="connsiteX10" fmla="*/ 7119465 w 7242279"/>
              <a:gd name="connsiteY10" fmla="*/ 7308206 h 7536874"/>
              <a:gd name="connsiteX11" fmla="*/ 5823750 w 7242279"/>
              <a:gd name="connsiteY11" fmla="*/ 7536874 h 7536874"/>
              <a:gd name="connsiteX12" fmla="*/ 3768437 w 7242279"/>
              <a:gd name="connsiteY12" fmla="*/ 7536873 h 7536874"/>
              <a:gd name="connsiteX13" fmla="*/ 19456 w 7242279"/>
              <a:gd name="connsiteY13" fmla="*/ 4153737 h 7536874"/>
              <a:gd name="connsiteX14" fmla="*/ 0 w 7242279"/>
              <a:gd name="connsiteY14" fmla="*/ 3768437 h 7536874"/>
              <a:gd name="connsiteX15" fmla="*/ 19456 w 7242279"/>
              <a:gd name="connsiteY15" fmla="*/ 3383136 h 7536874"/>
              <a:gd name="connsiteX16" fmla="*/ 3768437 w 7242279"/>
              <a:gd name="connsiteY16" fmla="*/ 0 h 7536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42279" h="7536874">
                <a:moveTo>
                  <a:pt x="0" y="3768436"/>
                </a:moveTo>
                <a:lnTo>
                  <a:pt x="0" y="3768437"/>
                </a:lnTo>
                <a:lnTo>
                  <a:pt x="0" y="3768437"/>
                </a:lnTo>
                <a:close/>
                <a:moveTo>
                  <a:pt x="3768437" y="0"/>
                </a:moveTo>
                <a:lnTo>
                  <a:pt x="5823751" y="0"/>
                </a:lnTo>
                <a:cubicBezTo>
                  <a:pt x="6279024" y="0"/>
                  <a:pt x="6715441" y="80735"/>
                  <a:pt x="7119466" y="228668"/>
                </a:cubicBezTo>
                <a:lnTo>
                  <a:pt x="7204694" y="262272"/>
                </a:lnTo>
                <a:lnTo>
                  <a:pt x="7008180" y="262272"/>
                </a:lnTo>
                <a:lnTo>
                  <a:pt x="7008180" y="7259782"/>
                </a:lnTo>
                <a:lnTo>
                  <a:pt x="7242279" y="7259782"/>
                </a:lnTo>
                <a:lnTo>
                  <a:pt x="7119465" y="7308206"/>
                </a:lnTo>
                <a:cubicBezTo>
                  <a:pt x="6715440" y="7456140"/>
                  <a:pt x="6279023" y="7536874"/>
                  <a:pt x="5823750" y="7536874"/>
                </a:cubicBezTo>
                <a:lnTo>
                  <a:pt x="3768437" y="7536873"/>
                </a:lnTo>
                <a:cubicBezTo>
                  <a:pt x="1817266" y="7536873"/>
                  <a:pt x="212438" y="6053994"/>
                  <a:pt x="19456" y="4153737"/>
                </a:cubicBezTo>
                <a:lnTo>
                  <a:pt x="0" y="3768437"/>
                </a:lnTo>
                <a:lnTo>
                  <a:pt x="19456" y="3383136"/>
                </a:lnTo>
                <a:cubicBezTo>
                  <a:pt x="212438" y="1482879"/>
                  <a:pt x="1817266" y="0"/>
                  <a:pt x="37684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id="{1D5BFEAA-45EC-B405-F7D9-D529DDF7501C}"/>
              </a:ext>
            </a:extLst>
          </p:cNvPr>
          <p:cNvCxnSpPr/>
          <p:nvPr/>
        </p:nvCxnSpPr>
        <p:spPr>
          <a:xfrm>
            <a:off x="6078227" y="4282774"/>
            <a:ext cx="5353050" cy="0"/>
          </a:xfrm>
          <a:prstGeom prst="line">
            <a:avLst/>
          </a:prstGeom>
          <a:ln w="19050">
            <a:solidFill>
              <a:srgbClr val="B895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369800" cy="695714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93477" y="945350"/>
            <a:ext cx="9969500" cy="39751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7200" b="1" i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25500" y="6375400"/>
            <a:ext cx="1244600" cy="4826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7959627"/>
              </p:ext>
            </p:extLst>
          </p:nvPr>
        </p:nvGraphicFramePr>
        <p:xfrm>
          <a:off x="29477" y="526115"/>
          <a:ext cx="5934075" cy="64132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27380">
                  <a:extLst>
                    <a:ext uri="{9D8B030D-6E8A-4147-A177-3AD203B41FA5}">
                      <a16:colId xmlns:a16="http://schemas.microsoft.com/office/drawing/2014/main" val="2692235304"/>
                    </a:ext>
                  </a:extLst>
                </a:gridCol>
                <a:gridCol w="3328670">
                  <a:extLst>
                    <a:ext uri="{9D8B030D-6E8A-4147-A177-3AD203B41FA5}">
                      <a16:colId xmlns:a16="http://schemas.microsoft.com/office/drawing/2014/main" val="3827344252"/>
                    </a:ext>
                  </a:extLst>
                </a:gridCol>
                <a:gridCol w="1978025">
                  <a:extLst>
                    <a:ext uri="{9D8B030D-6E8A-4147-A177-3AD203B41FA5}">
                      <a16:colId xmlns:a16="http://schemas.microsoft.com/office/drawing/2014/main" val="3461054750"/>
                    </a:ext>
                  </a:extLst>
                </a:gridCol>
              </a:tblGrid>
              <a:tr h="6199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Период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Содержание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Взаимодействие с родителями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5883536"/>
                  </a:ext>
                </a:extLst>
              </a:tr>
              <a:tr h="1893095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 половина дня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effectLst/>
                        </a:rPr>
                        <a:t>Утренняя гимнастика «Весёлые туристы»</a:t>
                      </a:r>
                      <a:endParaRPr lang="ru-RU" sz="1600" b="1" dirty="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effectLst/>
                        </a:rPr>
                        <a:t>Занятие с детьми средних и старших групп  </a:t>
                      </a:r>
                      <a:r>
                        <a:rPr lang="ru-RU" sz="1600" b="1" dirty="0">
                          <a:effectLst/>
                        </a:rPr>
                        <a:t>«Поход - это здорово, круто, интересно»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Обучающая игра «Уложим рюкзак»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effectLst/>
                        </a:rPr>
                        <a:t>Экспресс опросник «Активный отдых».</a:t>
                      </a:r>
                      <a:endParaRPr lang="ru-RU" sz="1600" b="1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 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11782397"/>
                  </a:ext>
                </a:extLst>
              </a:tr>
              <a:tr h="2348178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Прогулка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effectLst/>
                        </a:rPr>
                        <a:t>09.00 – 11.20 Туристический поход:</a:t>
                      </a:r>
                      <a:endParaRPr lang="ru-RU" sz="1600" b="1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00" dirty="0">
                          <a:effectLst/>
                        </a:rPr>
                        <a:t>-Организованное начало	</a:t>
                      </a:r>
                      <a:endParaRPr lang="ru-RU" sz="1600" b="1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00" dirty="0">
                          <a:effectLst/>
                        </a:rPr>
                        <a:t>- Инструктаж.</a:t>
                      </a:r>
                      <a:endParaRPr lang="ru-RU" sz="1600" b="1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00" dirty="0">
                          <a:effectLst/>
                        </a:rPr>
                        <a:t> - Движение по маршруту.</a:t>
                      </a:r>
                      <a:endParaRPr lang="ru-RU" sz="1600" b="1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00" dirty="0">
                          <a:effectLst/>
                        </a:rPr>
                        <a:t> - Привал: физические нагрузки, игры, наблюдения.</a:t>
                      </a:r>
                      <a:endParaRPr lang="ru-RU" sz="1600" b="1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00" dirty="0">
                          <a:effectLst/>
                        </a:rPr>
                        <a:t>- Возвращение.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effectLst/>
                        </a:rPr>
                        <a:t>Совместный турпоход.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92536136"/>
                  </a:ext>
                </a:extLst>
              </a:tr>
              <a:tr h="1256634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 половина дня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vert27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00">
                          <a:effectLst/>
                        </a:rPr>
                        <a:t>Игра-ходилка «Пройди испытания».</a:t>
                      </a:r>
                      <a:endParaRPr lang="ru-RU" sz="1600" b="1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00">
                          <a:effectLst/>
                        </a:rPr>
                        <a:t>Настольная игра «Продуктовый магазин»</a:t>
                      </a:r>
                      <a:endParaRPr lang="ru-RU" sz="1600" b="1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Подвижная игра «Ловкий турист»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Транслирование фото и видео отчёта  «Наш поход».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64888890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70874" y="114633"/>
            <a:ext cx="4352300" cy="30777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День здоровья 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«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Туристический поход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»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493901"/>
              </p:ext>
            </p:extLst>
          </p:nvPr>
        </p:nvGraphicFramePr>
        <p:xfrm>
          <a:off x="5993030" y="566983"/>
          <a:ext cx="6376770" cy="62011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0594">
                  <a:extLst>
                    <a:ext uri="{9D8B030D-6E8A-4147-A177-3AD203B41FA5}">
                      <a16:colId xmlns:a16="http://schemas.microsoft.com/office/drawing/2014/main" val="1502621322"/>
                    </a:ext>
                  </a:extLst>
                </a:gridCol>
                <a:gridCol w="4043144">
                  <a:extLst>
                    <a:ext uri="{9D8B030D-6E8A-4147-A177-3AD203B41FA5}">
                      <a16:colId xmlns:a16="http://schemas.microsoft.com/office/drawing/2014/main" val="3190026480"/>
                    </a:ext>
                  </a:extLst>
                </a:gridCol>
                <a:gridCol w="1913032">
                  <a:extLst>
                    <a:ext uri="{9D8B030D-6E8A-4147-A177-3AD203B41FA5}">
                      <a16:colId xmlns:a16="http://schemas.microsoft.com/office/drawing/2014/main" val="1801699609"/>
                    </a:ext>
                  </a:extLst>
                </a:gridCol>
              </a:tblGrid>
              <a:tr h="5475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Период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953" marR="599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Содержание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953" marR="599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Взаимодействие с родителями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953" marR="59953" marT="0" marB="0"/>
                </a:tc>
                <a:extLst>
                  <a:ext uri="{0D108BD9-81ED-4DB2-BD59-A6C34878D82A}">
                    <a16:rowId xmlns:a16="http://schemas.microsoft.com/office/drawing/2014/main" val="2483142370"/>
                  </a:ext>
                </a:extLst>
              </a:tr>
              <a:tr h="2367998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 половина дня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953" marR="59953" marT="0" marB="0" vert="vert27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effectLst/>
                        </a:rPr>
                        <a:t>Утренняя гимнастика «Старт даёт Москва»</a:t>
                      </a:r>
                      <a:endParaRPr lang="ru-RU" sz="1600" b="1" dirty="0">
                        <a:effectLst/>
                      </a:endParaRPr>
                    </a:p>
                    <a:p>
                      <a:pPr marR="180340" algn="just"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effectLst/>
                        </a:rPr>
                        <a:t>Занятие с детьми старшего возраста по физической культуре «Спортивный я – Сильная страна»</a:t>
                      </a:r>
                      <a:endParaRPr lang="ru-RU" sz="1600" b="1" dirty="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Познавательное занятие «Виды спорта»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Подвижная игра  «Удочка»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Малоподвижная игра «Зеваки»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953" marR="5995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Зарядка с «Веселыми человечками»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 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953" marR="59953" marT="0" marB="0"/>
                </a:tc>
                <a:extLst>
                  <a:ext uri="{0D108BD9-81ED-4DB2-BD59-A6C34878D82A}">
                    <a16:rowId xmlns:a16="http://schemas.microsoft.com/office/drawing/2014/main" val="3854030441"/>
                  </a:ext>
                </a:extLst>
              </a:tr>
              <a:tr h="1916554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Прогулка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953" marR="59953" marT="0" marB="0" vert="vert27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effectLst/>
                        </a:rPr>
                        <a:t>3 занятие по физической культуре на открытом воздухе</a:t>
                      </a:r>
                      <a:r>
                        <a:rPr lang="ru-RU" sz="1600" b="1" kern="100" dirty="0">
                          <a:effectLst/>
                        </a:rPr>
                        <a:t> </a:t>
                      </a:r>
                      <a:endParaRPr lang="ru-RU" sz="1600" b="1" dirty="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00" dirty="0">
                          <a:effectLst/>
                        </a:rPr>
                        <a:t>для детей старшего дошкольного возраста по подготовке к выполнению норм ГТО 1 ступени.</a:t>
                      </a:r>
                      <a:endParaRPr lang="ru-RU" sz="1600" b="1" dirty="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Межучережденческий турнир по мини-кегельбану. 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953" marR="5995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effectLst/>
                        </a:rPr>
                        <a:t>Интерактивная экскурсия по мини - музею  детского сада  «Спорт в жизни людей».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953" marR="59953" marT="0" marB="0"/>
                </a:tc>
                <a:extLst>
                  <a:ext uri="{0D108BD9-81ED-4DB2-BD59-A6C34878D82A}">
                    <a16:rowId xmlns:a16="http://schemas.microsoft.com/office/drawing/2014/main" val="776380876"/>
                  </a:ext>
                </a:extLst>
              </a:tr>
              <a:tr h="1368967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 половина дня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953" marR="59953" marT="0" marB="0" vert="vert27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Лото «Подбери атрибут»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00" dirty="0">
                          <a:effectLst/>
                        </a:rPr>
                        <a:t>Игра «Составь карту»</a:t>
                      </a:r>
                      <a:endParaRPr lang="ru-RU" sz="1600" b="1" dirty="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Подвижная игра «Пустое место»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Малоподвижная игра «Как живешь и ГТО сдаешь?»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953" marR="5995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effectLst/>
                        </a:rPr>
                        <a:t>Семейный фестиваль по спортивному ориентированию.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9953" marR="59953" marT="0" marB="0"/>
                </a:tc>
                <a:extLst>
                  <a:ext uri="{0D108BD9-81ED-4DB2-BD59-A6C34878D82A}">
                    <a16:rowId xmlns:a16="http://schemas.microsoft.com/office/drawing/2014/main" val="2883986474"/>
                  </a:ext>
                </a:extLst>
              </a:tr>
            </a:tbl>
          </a:graphicData>
        </a:graphic>
      </p:graphicFrame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7004369" y="140024"/>
            <a:ext cx="4374542" cy="30777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«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День здоровья спортивной направленности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»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0376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2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: фигура 11">
            <a:extLst>
              <a:ext uri="{FF2B5EF4-FFF2-40B4-BE49-F238E27FC236}">
                <a16:creationId xmlns:a16="http://schemas.microsoft.com/office/drawing/2014/main" id="{2730CCD5-F045-FF8F-4A8E-BD5DFDEC3DB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580877" y="-339437"/>
            <a:ext cx="8025414" cy="7536874"/>
          </a:xfrm>
          <a:custGeom>
            <a:avLst/>
            <a:gdLst>
              <a:gd name="connsiteX0" fmla="*/ 0 w 7242279"/>
              <a:gd name="connsiteY0" fmla="*/ 3768436 h 7536874"/>
              <a:gd name="connsiteX1" fmla="*/ 0 w 7242279"/>
              <a:gd name="connsiteY1" fmla="*/ 3768437 h 7536874"/>
              <a:gd name="connsiteX2" fmla="*/ 0 w 7242279"/>
              <a:gd name="connsiteY2" fmla="*/ 3768437 h 7536874"/>
              <a:gd name="connsiteX3" fmla="*/ 3768437 w 7242279"/>
              <a:gd name="connsiteY3" fmla="*/ 0 h 7536874"/>
              <a:gd name="connsiteX4" fmla="*/ 5823751 w 7242279"/>
              <a:gd name="connsiteY4" fmla="*/ 0 h 7536874"/>
              <a:gd name="connsiteX5" fmla="*/ 7119466 w 7242279"/>
              <a:gd name="connsiteY5" fmla="*/ 228668 h 7536874"/>
              <a:gd name="connsiteX6" fmla="*/ 7204694 w 7242279"/>
              <a:gd name="connsiteY6" fmla="*/ 262272 h 7536874"/>
              <a:gd name="connsiteX7" fmla="*/ 7008180 w 7242279"/>
              <a:gd name="connsiteY7" fmla="*/ 262272 h 7536874"/>
              <a:gd name="connsiteX8" fmla="*/ 7008180 w 7242279"/>
              <a:gd name="connsiteY8" fmla="*/ 7259782 h 7536874"/>
              <a:gd name="connsiteX9" fmla="*/ 7242279 w 7242279"/>
              <a:gd name="connsiteY9" fmla="*/ 7259782 h 7536874"/>
              <a:gd name="connsiteX10" fmla="*/ 7119465 w 7242279"/>
              <a:gd name="connsiteY10" fmla="*/ 7308206 h 7536874"/>
              <a:gd name="connsiteX11" fmla="*/ 5823750 w 7242279"/>
              <a:gd name="connsiteY11" fmla="*/ 7536874 h 7536874"/>
              <a:gd name="connsiteX12" fmla="*/ 3768437 w 7242279"/>
              <a:gd name="connsiteY12" fmla="*/ 7536873 h 7536874"/>
              <a:gd name="connsiteX13" fmla="*/ 19456 w 7242279"/>
              <a:gd name="connsiteY13" fmla="*/ 4153737 h 7536874"/>
              <a:gd name="connsiteX14" fmla="*/ 0 w 7242279"/>
              <a:gd name="connsiteY14" fmla="*/ 3768437 h 7536874"/>
              <a:gd name="connsiteX15" fmla="*/ 19456 w 7242279"/>
              <a:gd name="connsiteY15" fmla="*/ 3383136 h 7536874"/>
              <a:gd name="connsiteX16" fmla="*/ 3768437 w 7242279"/>
              <a:gd name="connsiteY16" fmla="*/ 0 h 7536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42279" h="7536874">
                <a:moveTo>
                  <a:pt x="0" y="3768436"/>
                </a:moveTo>
                <a:lnTo>
                  <a:pt x="0" y="3768437"/>
                </a:lnTo>
                <a:lnTo>
                  <a:pt x="0" y="3768437"/>
                </a:lnTo>
                <a:close/>
                <a:moveTo>
                  <a:pt x="3768437" y="0"/>
                </a:moveTo>
                <a:lnTo>
                  <a:pt x="5823751" y="0"/>
                </a:lnTo>
                <a:cubicBezTo>
                  <a:pt x="6279024" y="0"/>
                  <a:pt x="6715441" y="80735"/>
                  <a:pt x="7119466" y="228668"/>
                </a:cubicBezTo>
                <a:lnTo>
                  <a:pt x="7204694" y="262272"/>
                </a:lnTo>
                <a:lnTo>
                  <a:pt x="7008180" y="262272"/>
                </a:lnTo>
                <a:lnTo>
                  <a:pt x="7008180" y="7259782"/>
                </a:lnTo>
                <a:lnTo>
                  <a:pt x="7242279" y="7259782"/>
                </a:lnTo>
                <a:lnTo>
                  <a:pt x="7119465" y="7308206"/>
                </a:lnTo>
                <a:cubicBezTo>
                  <a:pt x="6715440" y="7456140"/>
                  <a:pt x="6279023" y="7536874"/>
                  <a:pt x="5823750" y="7536874"/>
                </a:cubicBezTo>
                <a:lnTo>
                  <a:pt x="3768437" y="7536873"/>
                </a:lnTo>
                <a:cubicBezTo>
                  <a:pt x="1817266" y="7536873"/>
                  <a:pt x="212438" y="6053994"/>
                  <a:pt x="19456" y="4153737"/>
                </a:cubicBezTo>
                <a:lnTo>
                  <a:pt x="0" y="3768437"/>
                </a:lnTo>
                <a:lnTo>
                  <a:pt x="19456" y="3383136"/>
                </a:lnTo>
                <a:cubicBezTo>
                  <a:pt x="212438" y="1482879"/>
                  <a:pt x="1817266" y="0"/>
                  <a:pt x="37684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id="{1D5BFEAA-45EC-B405-F7D9-D529DDF7501C}"/>
              </a:ext>
            </a:extLst>
          </p:cNvPr>
          <p:cNvCxnSpPr/>
          <p:nvPr/>
        </p:nvCxnSpPr>
        <p:spPr>
          <a:xfrm>
            <a:off x="6078227" y="4282774"/>
            <a:ext cx="5353050" cy="0"/>
          </a:xfrm>
          <a:prstGeom prst="line">
            <a:avLst/>
          </a:prstGeom>
          <a:ln w="19050">
            <a:solidFill>
              <a:srgbClr val="B895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369800" cy="695714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93477" y="945350"/>
            <a:ext cx="9969500" cy="39751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7200" b="1" i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25500" y="6375400"/>
            <a:ext cx="1244600" cy="4826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http://qrcoder.ru/code/?https%3A%2F%2Fcloud.mail.ru%2Fpublic%2FMpj5%2Fiot1LR4Pb&amp;4&amp;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57344"/>
            <a:ext cx="3429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4958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: фигура 11">
            <a:extLst>
              <a:ext uri="{FF2B5EF4-FFF2-40B4-BE49-F238E27FC236}">
                <a16:creationId xmlns:a16="http://schemas.microsoft.com/office/drawing/2014/main" id="{2730CCD5-F045-FF8F-4A8E-BD5DFDEC3DB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580877" y="-339437"/>
            <a:ext cx="8025414" cy="7536874"/>
          </a:xfrm>
          <a:custGeom>
            <a:avLst/>
            <a:gdLst>
              <a:gd name="connsiteX0" fmla="*/ 0 w 7242279"/>
              <a:gd name="connsiteY0" fmla="*/ 3768436 h 7536874"/>
              <a:gd name="connsiteX1" fmla="*/ 0 w 7242279"/>
              <a:gd name="connsiteY1" fmla="*/ 3768437 h 7536874"/>
              <a:gd name="connsiteX2" fmla="*/ 0 w 7242279"/>
              <a:gd name="connsiteY2" fmla="*/ 3768437 h 7536874"/>
              <a:gd name="connsiteX3" fmla="*/ 3768437 w 7242279"/>
              <a:gd name="connsiteY3" fmla="*/ 0 h 7536874"/>
              <a:gd name="connsiteX4" fmla="*/ 5823751 w 7242279"/>
              <a:gd name="connsiteY4" fmla="*/ 0 h 7536874"/>
              <a:gd name="connsiteX5" fmla="*/ 7119466 w 7242279"/>
              <a:gd name="connsiteY5" fmla="*/ 228668 h 7536874"/>
              <a:gd name="connsiteX6" fmla="*/ 7204694 w 7242279"/>
              <a:gd name="connsiteY6" fmla="*/ 262272 h 7536874"/>
              <a:gd name="connsiteX7" fmla="*/ 7008180 w 7242279"/>
              <a:gd name="connsiteY7" fmla="*/ 262272 h 7536874"/>
              <a:gd name="connsiteX8" fmla="*/ 7008180 w 7242279"/>
              <a:gd name="connsiteY8" fmla="*/ 7259782 h 7536874"/>
              <a:gd name="connsiteX9" fmla="*/ 7242279 w 7242279"/>
              <a:gd name="connsiteY9" fmla="*/ 7259782 h 7536874"/>
              <a:gd name="connsiteX10" fmla="*/ 7119465 w 7242279"/>
              <a:gd name="connsiteY10" fmla="*/ 7308206 h 7536874"/>
              <a:gd name="connsiteX11" fmla="*/ 5823750 w 7242279"/>
              <a:gd name="connsiteY11" fmla="*/ 7536874 h 7536874"/>
              <a:gd name="connsiteX12" fmla="*/ 3768437 w 7242279"/>
              <a:gd name="connsiteY12" fmla="*/ 7536873 h 7536874"/>
              <a:gd name="connsiteX13" fmla="*/ 19456 w 7242279"/>
              <a:gd name="connsiteY13" fmla="*/ 4153737 h 7536874"/>
              <a:gd name="connsiteX14" fmla="*/ 0 w 7242279"/>
              <a:gd name="connsiteY14" fmla="*/ 3768437 h 7536874"/>
              <a:gd name="connsiteX15" fmla="*/ 19456 w 7242279"/>
              <a:gd name="connsiteY15" fmla="*/ 3383136 h 7536874"/>
              <a:gd name="connsiteX16" fmla="*/ 3768437 w 7242279"/>
              <a:gd name="connsiteY16" fmla="*/ 0 h 7536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42279" h="7536874">
                <a:moveTo>
                  <a:pt x="0" y="3768436"/>
                </a:moveTo>
                <a:lnTo>
                  <a:pt x="0" y="3768437"/>
                </a:lnTo>
                <a:lnTo>
                  <a:pt x="0" y="3768437"/>
                </a:lnTo>
                <a:close/>
                <a:moveTo>
                  <a:pt x="3768437" y="0"/>
                </a:moveTo>
                <a:lnTo>
                  <a:pt x="5823751" y="0"/>
                </a:lnTo>
                <a:cubicBezTo>
                  <a:pt x="6279024" y="0"/>
                  <a:pt x="6715441" y="80735"/>
                  <a:pt x="7119466" y="228668"/>
                </a:cubicBezTo>
                <a:lnTo>
                  <a:pt x="7204694" y="262272"/>
                </a:lnTo>
                <a:lnTo>
                  <a:pt x="7008180" y="262272"/>
                </a:lnTo>
                <a:lnTo>
                  <a:pt x="7008180" y="7259782"/>
                </a:lnTo>
                <a:lnTo>
                  <a:pt x="7242279" y="7259782"/>
                </a:lnTo>
                <a:lnTo>
                  <a:pt x="7119465" y="7308206"/>
                </a:lnTo>
                <a:cubicBezTo>
                  <a:pt x="6715440" y="7456140"/>
                  <a:pt x="6279023" y="7536874"/>
                  <a:pt x="5823750" y="7536874"/>
                </a:cubicBezTo>
                <a:lnTo>
                  <a:pt x="3768437" y="7536873"/>
                </a:lnTo>
                <a:cubicBezTo>
                  <a:pt x="1817266" y="7536873"/>
                  <a:pt x="212438" y="6053994"/>
                  <a:pt x="19456" y="4153737"/>
                </a:cubicBezTo>
                <a:lnTo>
                  <a:pt x="0" y="3768437"/>
                </a:lnTo>
                <a:lnTo>
                  <a:pt x="19456" y="3383136"/>
                </a:lnTo>
                <a:cubicBezTo>
                  <a:pt x="212438" y="1482879"/>
                  <a:pt x="1817266" y="0"/>
                  <a:pt x="37684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id="{1D5BFEAA-45EC-B405-F7D9-D529DDF7501C}"/>
              </a:ext>
            </a:extLst>
          </p:cNvPr>
          <p:cNvCxnSpPr/>
          <p:nvPr/>
        </p:nvCxnSpPr>
        <p:spPr>
          <a:xfrm>
            <a:off x="6078227" y="4282774"/>
            <a:ext cx="5353050" cy="0"/>
          </a:xfrm>
          <a:prstGeom prst="line">
            <a:avLst/>
          </a:prstGeom>
          <a:ln w="19050">
            <a:solidFill>
              <a:srgbClr val="B895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583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D84250B-9EBB-7EAA-D280-17526F3B8E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4638675" cy="6877050"/>
          </a:xfrm>
          <a:prstGeom prst="rect">
            <a:avLst/>
          </a:prstGeom>
          <a:solidFill>
            <a:srgbClr val="00528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798869" y="1692590"/>
            <a:ext cx="3857625" cy="3637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lvl="0">
              <a:buNone/>
            </a:pPr>
            <a:r>
              <a:rPr lang="ru-RU" sz="3200" b="1" dirty="0" smtClean="0"/>
              <a:t>Организация </a:t>
            </a:r>
            <a:r>
              <a:rPr lang="ru-RU" sz="3200" b="1" dirty="0"/>
              <a:t>физкультурно-оздоровительной работы  с детьми с использованием сетевой формы взаимодействия. </a:t>
            </a: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A38474F0-4E51-E2BE-36B2-93D0CDDFE03C}"/>
              </a:ext>
            </a:extLst>
          </p:cNvPr>
          <p:cNvSpPr/>
          <p:nvPr/>
        </p:nvSpPr>
        <p:spPr>
          <a:xfrm>
            <a:off x="6000750" y="909638"/>
            <a:ext cx="1343025" cy="1343025"/>
          </a:xfrm>
          <a:prstGeom prst="ellipse">
            <a:avLst/>
          </a:prstGeom>
          <a:solidFill>
            <a:schemeClr val="bg1"/>
          </a:solidFill>
          <a:ln w="28575">
            <a:solidFill>
              <a:srgbClr val="B8950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318" name="TextBox 9"/>
          <p:cNvSpPr txBox="1">
            <a:spLocks noChangeArrowheads="1"/>
          </p:cNvSpPr>
          <p:nvPr/>
        </p:nvSpPr>
        <p:spPr bwMode="auto">
          <a:xfrm>
            <a:off x="8782044" y="2796494"/>
            <a:ext cx="30003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 b="1" dirty="0"/>
              <a:t>школа</a:t>
            </a:r>
            <a:endParaRPr lang="ru-RU" altLang="ru-RU" sz="2400" dirty="0"/>
          </a:p>
        </p:txBody>
      </p:sp>
      <p:sp>
        <p:nvSpPr>
          <p:cNvPr id="13319" name="TextBox 10"/>
          <p:cNvSpPr txBox="1">
            <a:spLocks noChangeArrowheads="1"/>
          </p:cNvSpPr>
          <p:nvPr/>
        </p:nvSpPr>
        <p:spPr bwMode="auto">
          <a:xfrm rot="-5400000">
            <a:off x="-3053556" y="3096419"/>
            <a:ext cx="6731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800" b="1" u="sng" dirty="0" smtClean="0">
                <a:solidFill>
                  <a:srgbClr val="FFFF00"/>
                </a:solidFill>
              </a:rPr>
              <a:t>День здоровья     </a:t>
            </a:r>
            <a:endParaRPr lang="ru-RU" altLang="ru-RU" sz="4800" b="1" u="sng" dirty="0">
              <a:solidFill>
                <a:srgbClr val="FFFF00"/>
              </a:solidFill>
            </a:endParaRPr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E86E8FA2-B137-94AA-713C-F601E7138D5E}"/>
              </a:ext>
            </a:extLst>
          </p:cNvPr>
          <p:cNvSpPr/>
          <p:nvPr/>
        </p:nvSpPr>
        <p:spPr>
          <a:xfrm>
            <a:off x="9486900" y="909638"/>
            <a:ext cx="1343025" cy="1343025"/>
          </a:xfrm>
          <a:prstGeom prst="ellipse">
            <a:avLst/>
          </a:prstGeom>
          <a:solidFill>
            <a:schemeClr val="bg1"/>
          </a:solidFill>
          <a:ln w="28575">
            <a:solidFill>
              <a:srgbClr val="B8950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321" name="TextBox 13"/>
          <p:cNvSpPr txBox="1">
            <a:spLocks noChangeArrowheads="1"/>
          </p:cNvSpPr>
          <p:nvPr/>
        </p:nvSpPr>
        <p:spPr bwMode="auto">
          <a:xfrm>
            <a:off x="5175247" y="2739232"/>
            <a:ext cx="30702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 b="1" dirty="0"/>
              <a:t>детский сад</a:t>
            </a:r>
          </a:p>
        </p:txBody>
      </p:sp>
      <p:sp>
        <p:nvSpPr>
          <p:cNvPr id="13322" name="TextBox 14"/>
          <p:cNvSpPr txBox="1">
            <a:spLocks noChangeArrowheads="1"/>
          </p:cNvSpPr>
          <p:nvPr/>
        </p:nvSpPr>
        <p:spPr bwMode="auto">
          <a:xfrm>
            <a:off x="5826125" y="127000"/>
            <a:ext cx="54641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 b="1"/>
              <a:t>Сетевое взаимодействие: </a:t>
            </a:r>
          </a:p>
        </p:txBody>
      </p:sp>
      <p:sp>
        <p:nvSpPr>
          <p:cNvPr id="28" name="Овал 27">
            <a:extLst>
              <a:ext uri="{FF2B5EF4-FFF2-40B4-BE49-F238E27FC236}">
                <a16:creationId xmlns:a16="http://schemas.microsoft.com/office/drawing/2014/main" id="{44902A46-3D80-4271-4757-5283427E0CD0}"/>
              </a:ext>
            </a:extLst>
          </p:cNvPr>
          <p:cNvSpPr/>
          <p:nvPr/>
        </p:nvSpPr>
        <p:spPr>
          <a:xfrm>
            <a:off x="7886697" y="3777679"/>
            <a:ext cx="1343025" cy="1343025"/>
          </a:xfrm>
          <a:prstGeom prst="ellipse">
            <a:avLst/>
          </a:prstGeom>
          <a:solidFill>
            <a:schemeClr val="bg1"/>
          </a:solidFill>
          <a:ln w="28575">
            <a:solidFill>
              <a:srgbClr val="B8950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326" name="TextBox 29"/>
          <p:cNvSpPr txBox="1">
            <a:spLocks noChangeArrowheads="1"/>
          </p:cNvSpPr>
          <p:nvPr/>
        </p:nvSpPr>
        <p:spPr bwMode="auto">
          <a:xfrm>
            <a:off x="6710360" y="5211763"/>
            <a:ext cx="3695700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 b="1" dirty="0"/>
              <a:t>другие </a:t>
            </a:r>
            <a:endParaRPr lang="ru-RU" altLang="ru-RU" sz="2400" b="1" dirty="0" smtClean="0"/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 b="1" dirty="0" smtClean="0"/>
              <a:t>социально-значимые </a:t>
            </a:r>
            <a:r>
              <a:rPr lang="ru-RU" altLang="ru-RU" sz="2400" b="1" dirty="0"/>
              <a:t>организации</a:t>
            </a:r>
            <a:endParaRPr lang="ru-RU" altLang="ru-RU" sz="2400" dirty="0"/>
          </a:p>
        </p:txBody>
      </p:sp>
      <p:pic>
        <p:nvPicPr>
          <p:cNvPr id="13327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5290" y="3957066"/>
            <a:ext cx="985837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8" name="Рисунок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1213" y="1171575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0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0938" y="1144588"/>
            <a:ext cx="873125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384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0" y="4656138"/>
            <a:ext cx="6743700" cy="220186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D84250B-9EBB-7EAA-D280-17526F3B8E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4638675" cy="6877050"/>
          </a:xfrm>
          <a:prstGeom prst="rect">
            <a:avLst/>
          </a:prstGeom>
          <a:solidFill>
            <a:srgbClr val="00528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872FCCA-6C36-9DB7-E4CA-A495227CC73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781050" y="2078038"/>
            <a:ext cx="46038" cy="221773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Шеврон 10"/>
          <p:cNvSpPr/>
          <p:nvPr/>
        </p:nvSpPr>
        <p:spPr>
          <a:xfrm>
            <a:off x="7605713" y="4616450"/>
            <a:ext cx="1200150" cy="2252663"/>
          </a:xfrm>
          <a:prstGeom prst="chevron">
            <a:avLst>
              <a:gd name="adj" fmla="val 48245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743700" y="4645025"/>
            <a:ext cx="5407025" cy="2235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/>
          </a:p>
        </p:txBody>
      </p:sp>
      <p:pic>
        <p:nvPicPr>
          <p:cNvPr id="10248" name="Picture 6" descr="https://sun9-68.userapi.com/impg/xvYctaFkYzFebdzBz2EPLvprW60yNMmQZsQPyg/g_xkaxq_X2w.jpg?size=1280x960&amp;quality=95&amp;sign=f66d484543aef9ea4768589a4bbfea20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102" y="7938"/>
            <a:ext cx="6905624" cy="5179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Соединительная линия уступом 6"/>
          <p:cNvCxnSpPr/>
          <p:nvPr/>
        </p:nvCxnSpPr>
        <p:spPr>
          <a:xfrm>
            <a:off x="0" y="3963988"/>
            <a:ext cx="5992813" cy="171450"/>
          </a:xfrm>
          <a:prstGeom prst="bentConnector3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50" name="Picture 8" descr="https://sun9-5.userapi.com/impg/_az2SyNXvznFM1VuzaI-SvYR7P5v6bDqzskDsA/XmXWhSywnkw.jpg?size=1280x960&amp;quality=95&amp;sign=e0ced3b8c49191de7505cc807c42335c&amp;type=alb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83" r="2916" b="22079"/>
          <a:stretch>
            <a:fillRect/>
          </a:stretch>
        </p:blipFill>
        <p:spPr bwMode="auto">
          <a:xfrm>
            <a:off x="5245101" y="3740972"/>
            <a:ext cx="6904037" cy="3139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1" name="TextBox 2"/>
          <p:cNvSpPr txBox="1">
            <a:spLocks noChangeArrowheads="1"/>
          </p:cNvSpPr>
          <p:nvPr/>
        </p:nvSpPr>
        <p:spPr bwMode="auto">
          <a:xfrm>
            <a:off x="0" y="0"/>
            <a:ext cx="12150725" cy="46166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 smtClean="0"/>
              <a:t>Сезонный день здоровья</a:t>
            </a:r>
            <a:endParaRPr lang="ru-RU" altLang="ru-RU" sz="2400" b="1" dirty="0"/>
          </a:p>
        </p:txBody>
      </p:sp>
      <p:cxnSp>
        <p:nvCxnSpPr>
          <p:cNvPr id="27" name="Соединительная линия уступом 26"/>
          <p:cNvCxnSpPr/>
          <p:nvPr/>
        </p:nvCxnSpPr>
        <p:spPr>
          <a:xfrm>
            <a:off x="6138863" y="4116388"/>
            <a:ext cx="5992812" cy="171450"/>
          </a:xfrm>
          <a:prstGeom prst="bentConnector3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5" b="6412"/>
          <a:stretch/>
        </p:blipFill>
        <p:spPr>
          <a:xfrm flipH="1">
            <a:off x="-1587" y="425153"/>
            <a:ext cx="5234718" cy="6432847"/>
          </a:xfrm>
          <a:prstGeom prst="rect">
            <a:avLst/>
          </a:prstGeom>
        </p:spPr>
      </p:pic>
      <p:sp>
        <p:nvSpPr>
          <p:cNvPr id="22" name="Шеврон 21"/>
          <p:cNvSpPr/>
          <p:nvPr/>
        </p:nvSpPr>
        <p:spPr>
          <a:xfrm flipH="1">
            <a:off x="4650645" y="469900"/>
            <a:ext cx="1112837" cy="3825875"/>
          </a:xfrm>
          <a:prstGeom prst="chevron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Шеврон 22"/>
          <p:cNvSpPr/>
          <p:nvPr/>
        </p:nvSpPr>
        <p:spPr>
          <a:xfrm flipH="1">
            <a:off x="4595017" y="4284663"/>
            <a:ext cx="1168463" cy="2600325"/>
          </a:xfrm>
          <a:prstGeom prst="chevron">
            <a:avLst>
              <a:gd name="adj" fmla="val 53769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007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0" y="4656138"/>
            <a:ext cx="6743700" cy="220186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D84250B-9EBB-7EAA-D280-17526F3B8E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4638675" cy="6877050"/>
          </a:xfrm>
          <a:prstGeom prst="rect">
            <a:avLst/>
          </a:prstGeom>
          <a:solidFill>
            <a:srgbClr val="00528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872FCCA-6C36-9DB7-E4CA-A495227CC73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781050" y="2078038"/>
            <a:ext cx="46038" cy="221773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Шеврон 10"/>
          <p:cNvSpPr/>
          <p:nvPr/>
        </p:nvSpPr>
        <p:spPr>
          <a:xfrm>
            <a:off x="7605713" y="4616450"/>
            <a:ext cx="1200150" cy="2252663"/>
          </a:xfrm>
          <a:prstGeom prst="chevron">
            <a:avLst>
              <a:gd name="adj" fmla="val 48245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743700" y="4645025"/>
            <a:ext cx="5407025" cy="2235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/>
          </a:p>
        </p:txBody>
      </p:sp>
      <p:cxnSp>
        <p:nvCxnSpPr>
          <p:cNvPr id="7" name="Соединительная линия уступом 6"/>
          <p:cNvCxnSpPr/>
          <p:nvPr/>
        </p:nvCxnSpPr>
        <p:spPr>
          <a:xfrm>
            <a:off x="0" y="3963988"/>
            <a:ext cx="5992813" cy="171450"/>
          </a:xfrm>
          <a:prstGeom prst="bentConnector3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51" name="TextBox 2"/>
          <p:cNvSpPr txBox="1">
            <a:spLocks noChangeArrowheads="1"/>
          </p:cNvSpPr>
          <p:nvPr/>
        </p:nvSpPr>
        <p:spPr bwMode="auto">
          <a:xfrm>
            <a:off x="0" y="0"/>
            <a:ext cx="12150725" cy="46166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 smtClean="0"/>
              <a:t>День здоровья - Туристический поход</a:t>
            </a:r>
            <a:endParaRPr lang="ru-RU" altLang="ru-RU" sz="2400" b="1" dirty="0"/>
          </a:p>
        </p:txBody>
      </p:sp>
      <p:cxnSp>
        <p:nvCxnSpPr>
          <p:cNvPr id="27" name="Соединительная линия уступом 26"/>
          <p:cNvCxnSpPr/>
          <p:nvPr/>
        </p:nvCxnSpPr>
        <p:spPr>
          <a:xfrm>
            <a:off x="6138863" y="4116388"/>
            <a:ext cx="5992812" cy="171450"/>
          </a:xfrm>
          <a:prstGeom prst="bentConnector3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"/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69"/>
          <a:stretch/>
        </p:blipFill>
        <p:spPr bwMode="auto">
          <a:xfrm>
            <a:off x="6091634" y="3144835"/>
            <a:ext cx="6087269" cy="3713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" t="17936" b="21726"/>
          <a:stretch/>
        </p:blipFill>
        <p:spPr bwMode="auto">
          <a:xfrm>
            <a:off x="6225779" y="427035"/>
            <a:ext cx="5953124" cy="2717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17" r="17634" b="10714"/>
          <a:stretch/>
        </p:blipFill>
        <p:spPr>
          <a:xfrm>
            <a:off x="1786" y="3201499"/>
            <a:ext cx="6089848" cy="36803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64" r="17054" b="19988"/>
          <a:stretch/>
        </p:blipFill>
        <p:spPr>
          <a:xfrm>
            <a:off x="1389" y="448165"/>
            <a:ext cx="6183511" cy="3010705"/>
          </a:xfrm>
          <a:prstGeom prst="rect">
            <a:avLst/>
          </a:prstGeom>
        </p:spPr>
      </p:pic>
      <p:sp>
        <p:nvSpPr>
          <p:cNvPr id="19" name="Шеврон 18"/>
          <p:cNvSpPr/>
          <p:nvPr/>
        </p:nvSpPr>
        <p:spPr>
          <a:xfrm flipH="1">
            <a:off x="5431631" y="462459"/>
            <a:ext cx="1112837" cy="3825875"/>
          </a:xfrm>
          <a:prstGeom prst="chevron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2" name="Шеврон 21"/>
          <p:cNvSpPr/>
          <p:nvPr/>
        </p:nvSpPr>
        <p:spPr>
          <a:xfrm flipH="1">
            <a:off x="5403452" y="4284662"/>
            <a:ext cx="1141015" cy="2573337"/>
          </a:xfrm>
          <a:prstGeom prst="chevron">
            <a:avLst>
              <a:gd name="adj" fmla="val 53769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80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0" y="4656138"/>
            <a:ext cx="6743700" cy="220186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D84250B-9EBB-7EAA-D280-17526F3B8E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4638675" cy="6877050"/>
          </a:xfrm>
          <a:prstGeom prst="rect">
            <a:avLst/>
          </a:prstGeom>
          <a:solidFill>
            <a:srgbClr val="00528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1" name="Шеврон 10"/>
          <p:cNvSpPr/>
          <p:nvPr/>
        </p:nvSpPr>
        <p:spPr>
          <a:xfrm>
            <a:off x="7605713" y="4616450"/>
            <a:ext cx="1200150" cy="2252663"/>
          </a:xfrm>
          <a:prstGeom prst="chevron">
            <a:avLst>
              <a:gd name="adj" fmla="val 48245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743700" y="4645025"/>
            <a:ext cx="5407025" cy="2235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/>
          </a:p>
        </p:txBody>
      </p:sp>
      <p:cxnSp>
        <p:nvCxnSpPr>
          <p:cNvPr id="7" name="Соединительная линия уступом 6"/>
          <p:cNvCxnSpPr/>
          <p:nvPr/>
        </p:nvCxnSpPr>
        <p:spPr>
          <a:xfrm>
            <a:off x="0" y="3963988"/>
            <a:ext cx="5992813" cy="171450"/>
          </a:xfrm>
          <a:prstGeom prst="bentConnector3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51" name="TextBox 2"/>
          <p:cNvSpPr txBox="1">
            <a:spLocks noChangeArrowheads="1"/>
          </p:cNvSpPr>
          <p:nvPr/>
        </p:nvSpPr>
        <p:spPr bwMode="auto">
          <a:xfrm>
            <a:off x="0" y="0"/>
            <a:ext cx="12150725" cy="46166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/>
            <a:r>
              <a:rPr lang="ru-RU" sz="2400" b="1" dirty="0" smtClean="0"/>
              <a:t>День здоровья </a:t>
            </a:r>
            <a:r>
              <a:rPr lang="ru-RU" sz="2400" b="1" dirty="0"/>
              <a:t>спортивной </a:t>
            </a:r>
            <a:r>
              <a:rPr lang="ru-RU" sz="2400" b="1" dirty="0" smtClean="0"/>
              <a:t>направленности</a:t>
            </a:r>
            <a:endParaRPr lang="ru-RU" altLang="ru-RU" sz="2400" b="1" dirty="0"/>
          </a:p>
        </p:txBody>
      </p:sp>
      <p:cxnSp>
        <p:nvCxnSpPr>
          <p:cNvPr id="27" name="Соединительная линия уступом 26"/>
          <p:cNvCxnSpPr/>
          <p:nvPr/>
        </p:nvCxnSpPr>
        <p:spPr>
          <a:xfrm>
            <a:off x="6138863" y="4116388"/>
            <a:ext cx="5992812" cy="171450"/>
          </a:xfrm>
          <a:prstGeom prst="bentConnector3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3" t="8933" b="20340"/>
          <a:stretch/>
        </p:blipFill>
        <p:spPr>
          <a:xfrm>
            <a:off x="6112255" y="503237"/>
            <a:ext cx="6083300" cy="342900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11"/>
          <a:stretch/>
        </p:blipFill>
        <p:spPr>
          <a:xfrm>
            <a:off x="6138863" y="3063052"/>
            <a:ext cx="6031706" cy="37949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46" b="19956"/>
          <a:stretch/>
        </p:blipFill>
        <p:spPr>
          <a:xfrm>
            <a:off x="-22984" y="3617913"/>
            <a:ext cx="6029325" cy="32512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49" b="12517"/>
          <a:stretch/>
        </p:blipFill>
        <p:spPr>
          <a:xfrm>
            <a:off x="-27384" y="518462"/>
            <a:ext cx="6084490" cy="3113738"/>
          </a:xfrm>
          <a:prstGeom prst="rect">
            <a:avLst/>
          </a:prstGeom>
        </p:spPr>
      </p:pic>
      <p:sp>
        <p:nvSpPr>
          <p:cNvPr id="19" name="Шеврон 18"/>
          <p:cNvSpPr/>
          <p:nvPr/>
        </p:nvSpPr>
        <p:spPr>
          <a:xfrm>
            <a:off x="5571584" y="4049713"/>
            <a:ext cx="1086247" cy="2894011"/>
          </a:xfrm>
          <a:prstGeom prst="chevron">
            <a:avLst>
              <a:gd name="adj" fmla="val 53769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2" name="Шеврон 21"/>
          <p:cNvSpPr/>
          <p:nvPr/>
        </p:nvSpPr>
        <p:spPr>
          <a:xfrm>
            <a:off x="5571584" y="503237"/>
            <a:ext cx="971043" cy="3592528"/>
          </a:xfrm>
          <a:prstGeom prst="chevron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578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0" y="4656138"/>
            <a:ext cx="6743700" cy="220186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D84250B-9EBB-7EAA-D280-17526F3B8EE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4638675" cy="6877050"/>
          </a:xfrm>
          <a:prstGeom prst="rect">
            <a:avLst/>
          </a:prstGeom>
          <a:solidFill>
            <a:srgbClr val="00528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872FCCA-6C36-9DB7-E4CA-A495227CC73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781050" y="2078038"/>
            <a:ext cx="46038" cy="221773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Шеврон 10"/>
          <p:cNvSpPr/>
          <p:nvPr/>
        </p:nvSpPr>
        <p:spPr>
          <a:xfrm>
            <a:off x="7605713" y="4616450"/>
            <a:ext cx="1200150" cy="2252663"/>
          </a:xfrm>
          <a:prstGeom prst="chevron">
            <a:avLst>
              <a:gd name="adj" fmla="val 48245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743700" y="4645025"/>
            <a:ext cx="5407025" cy="2235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/>
          </a:p>
        </p:txBody>
      </p:sp>
      <p:cxnSp>
        <p:nvCxnSpPr>
          <p:cNvPr id="7" name="Соединительная линия уступом 6"/>
          <p:cNvCxnSpPr/>
          <p:nvPr/>
        </p:nvCxnSpPr>
        <p:spPr>
          <a:xfrm>
            <a:off x="0" y="3963988"/>
            <a:ext cx="5992813" cy="171450"/>
          </a:xfrm>
          <a:prstGeom prst="bentConnector3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51" name="TextBox 2"/>
          <p:cNvSpPr txBox="1">
            <a:spLocks noChangeArrowheads="1"/>
          </p:cNvSpPr>
          <p:nvPr/>
        </p:nvSpPr>
        <p:spPr bwMode="auto">
          <a:xfrm>
            <a:off x="0" y="0"/>
            <a:ext cx="12150725" cy="46166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 smtClean="0"/>
              <a:t>Беседы о здоровье и здоровом питании</a:t>
            </a:r>
            <a:endParaRPr lang="ru-RU" altLang="ru-RU" sz="2400" b="1" dirty="0"/>
          </a:p>
        </p:txBody>
      </p:sp>
      <p:cxnSp>
        <p:nvCxnSpPr>
          <p:cNvPr id="27" name="Соединительная линия уступом 26"/>
          <p:cNvCxnSpPr/>
          <p:nvPr/>
        </p:nvCxnSpPr>
        <p:spPr>
          <a:xfrm>
            <a:off x="6138863" y="4116388"/>
            <a:ext cx="5992812" cy="171450"/>
          </a:xfrm>
          <a:prstGeom prst="bentConnector3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864" y="490169"/>
            <a:ext cx="6367832" cy="63678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1064" y="2944418"/>
            <a:ext cx="5232928" cy="3924696"/>
          </a:xfrm>
          <a:prstGeom prst="rect">
            <a:avLst/>
          </a:prstGeom>
        </p:spPr>
      </p:pic>
      <p:sp>
        <p:nvSpPr>
          <p:cNvPr id="21" name="Шеврон 20"/>
          <p:cNvSpPr/>
          <p:nvPr/>
        </p:nvSpPr>
        <p:spPr>
          <a:xfrm>
            <a:off x="6316389" y="4324352"/>
            <a:ext cx="1147762" cy="2573337"/>
          </a:xfrm>
          <a:prstGeom prst="chevron">
            <a:avLst>
              <a:gd name="adj" fmla="val 53769"/>
            </a:avLst>
          </a:prstGeom>
          <a:solidFill>
            <a:schemeClr val="lt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Шеврон 9"/>
          <p:cNvSpPr/>
          <p:nvPr/>
        </p:nvSpPr>
        <p:spPr>
          <a:xfrm flipH="1">
            <a:off x="5828227" y="389732"/>
            <a:ext cx="1112837" cy="3825875"/>
          </a:xfrm>
          <a:prstGeom prst="chevron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99"/>
          <a:stretch/>
        </p:blipFill>
        <p:spPr>
          <a:xfrm>
            <a:off x="7743019" y="468488"/>
            <a:ext cx="4430973" cy="2718418"/>
          </a:xfrm>
          <a:prstGeom prst="rect">
            <a:avLst/>
          </a:prstGeom>
        </p:spPr>
      </p:pic>
      <p:sp>
        <p:nvSpPr>
          <p:cNvPr id="19" name="Шеврон 18"/>
          <p:cNvSpPr/>
          <p:nvPr/>
        </p:nvSpPr>
        <p:spPr>
          <a:xfrm>
            <a:off x="6006677" y="461665"/>
            <a:ext cx="2388023" cy="4194472"/>
          </a:xfrm>
          <a:prstGeom prst="chevron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164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2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: фигура 11">
            <a:extLst>
              <a:ext uri="{FF2B5EF4-FFF2-40B4-BE49-F238E27FC236}">
                <a16:creationId xmlns:a16="http://schemas.microsoft.com/office/drawing/2014/main" id="{2730CCD5-F045-FF8F-4A8E-BD5DFDEC3DB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580877" y="-339437"/>
            <a:ext cx="8025414" cy="7536874"/>
          </a:xfrm>
          <a:custGeom>
            <a:avLst/>
            <a:gdLst>
              <a:gd name="connsiteX0" fmla="*/ 0 w 7242279"/>
              <a:gd name="connsiteY0" fmla="*/ 3768436 h 7536874"/>
              <a:gd name="connsiteX1" fmla="*/ 0 w 7242279"/>
              <a:gd name="connsiteY1" fmla="*/ 3768437 h 7536874"/>
              <a:gd name="connsiteX2" fmla="*/ 0 w 7242279"/>
              <a:gd name="connsiteY2" fmla="*/ 3768437 h 7536874"/>
              <a:gd name="connsiteX3" fmla="*/ 3768437 w 7242279"/>
              <a:gd name="connsiteY3" fmla="*/ 0 h 7536874"/>
              <a:gd name="connsiteX4" fmla="*/ 5823751 w 7242279"/>
              <a:gd name="connsiteY4" fmla="*/ 0 h 7536874"/>
              <a:gd name="connsiteX5" fmla="*/ 7119466 w 7242279"/>
              <a:gd name="connsiteY5" fmla="*/ 228668 h 7536874"/>
              <a:gd name="connsiteX6" fmla="*/ 7204694 w 7242279"/>
              <a:gd name="connsiteY6" fmla="*/ 262272 h 7536874"/>
              <a:gd name="connsiteX7" fmla="*/ 7008180 w 7242279"/>
              <a:gd name="connsiteY7" fmla="*/ 262272 h 7536874"/>
              <a:gd name="connsiteX8" fmla="*/ 7008180 w 7242279"/>
              <a:gd name="connsiteY8" fmla="*/ 7259782 h 7536874"/>
              <a:gd name="connsiteX9" fmla="*/ 7242279 w 7242279"/>
              <a:gd name="connsiteY9" fmla="*/ 7259782 h 7536874"/>
              <a:gd name="connsiteX10" fmla="*/ 7119465 w 7242279"/>
              <a:gd name="connsiteY10" fmla="*/ 7308206 h 7536874"/>
              <a:gd name="connsiteX11" fmla="*/ 5823750 w 7242279"/>
              <a:gd name="connsiteY11" fmla="*/ 7536874 h 7536874"/>
              <a:gd name="connsiteX12" fmla="*/ 3768437 w 7242279"/>
              <a:gd name="connsiteY12" fmla="*/ 7536873 h 7536874"/>
              <a:gd name="connsiteX13" fmla="*/ 19456 w 7242279"/>
              <a:gd name="connsiteY13" fmla="*/ 4153737 h 7536874"/>
              <a:gd name="connsiteX14" fmla="*/ 0 w 7242279"/>
              <a:gd name="connsiteY14" fmla="*/ 3768437 h 7536874"/>
              <a:gd name="connsiteX15" fmla="*/ 19456 w 7242279"/>
              <a:gd name="connsiteY15" fmla="*/ 3383136 h 7536874"/>
              <a:gd name="connsiteX16" fmla="*/ 3768437 w 7242279"/>
              <a:gd name="connsiteY16" fmla="*/ 0 h 7536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42279" h="7536874">
                <a:moveTo>
                  <a:pt x="0" y="3768436"/>
                </a:moveTo>
                <a:lnTo>
                  <a:pt x="0" y="3768437"/>
                </a:lnTo>
                <a:lnTo>
                  <a:pt x="0" y="3768437"/>
                </a:lnTo>
                <a:close/>
                <a:moveTo>
                  <a:pt x="3768437" y="0"/>
                </a:moveTo>
                <a:lnTo>
                  <a:pt x="5823751" y="0"/>
                </a:lnTo>
                <a:cubicBezTo>
                  <a:pt x="6279024" y="0"/>
                  <a:pt x="6715441" y="80735"/>
                  <a:pt x="7119466" y="228668"/>
                </a:cubicBezTo>
                <a:lnTo>
                  <a:pt x="7204694" y="262272"/>
                </a:lnTo>
                <a:lnTo>
                  <a:pt x="7008180" y="262272"/>
                </a:lnTo>
                <a:lnTo>
                  <a:pt x="7008180" y="7259782"/>
                </a:lnTo>
                <a:lnTo>
                  <a:pt x="7242279" y="7259782"/>
                </a:lnTo>
                <a:lnTo>
                  <a:pt x="7119465" y="7308206"/>
                </a:lnTo>
                <a:cubicBezTo>
                  <a:pt x="6715440" y="7456140"/>
                  <a:pt x="6279023" y="7536874"/>
                  <a:pt x="5823750" y="7536874"/>
                </a:cubicBezTo>
                <a:lnTo>
                  <a:pt x="3768437" y="7536873"/>
                </a:lnTo>
                <a:cubicBezTo>
                  <a:pt x="1817266" y="7536873"/>
                  <a:pt x="212438" y="6053994"/>
                  <a:pt x="19456" y="4153737"/>
                </a:cubicBezTo>
                <a:lnTo>
                  <a:pt x="0" y="3768437"/>
                </a:lnTo>
                <a:lnTo>
                  <a:pt x="19456" y="3383136"/>
                </a:lnTo>
                <a:cubicBezTo>
                  <a:pt x="212438" y="1482879"/>
                  <a:pt x="1817266" y="0"/>
                  <a:pt x="37684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2901822"/>
              </p:ext>
            </p:extLst>
          </p:nvPr>
        </p:nvGraphicFramePr>
        <p:xfrm>
          <a:off x="0" y="533400"/>
          <a:ext cx="12306300" cy="6324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35000">
                  <a:extLst>
                    <a:ext uri="{9D8B030D-6E8A-4147-A177-3AD203B41FA5}">
                      <a16:colId xmlns:a16="http://schemas.microsoft.com/office/drawing/2014/main" val="4094443443"/>
                    </a:ext>
                  </a:extLst>
                </a:gridCol>
                <a:gridCol w="8318500">
                  <a:extLst>
                    <a:ext uri="{9D8B030D-6E8A-4147-A177-3AD203B41FA5}">
                      <a16:colId xmlns:a16="http://schemas.microsoft.com/office/drawing/2014/main" val="1302144781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1574844025"/>
                    </a:ext>
                  </a:extLst>
                </a:gridCol>
              </a:tblGrid>
              <a:tr h="5528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Период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2347" marR="423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Содержание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2347" marR="4234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Взаимодействие с родителями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2347" marR="42347" marT="0" marB="0"/>
                </a:tc>
                <a:extLst>
                  <a:ext uri="{0D108BD9-81ED-4DB2-BD59-A6C34878D82A}">
                    <a16:rowId xmlns:a16="http://schemas.microsoft.com/office/drawing/2014/main" val="1871971000"/>
                  </a:ext>
                </a:extLst>
              </a:tr>
              <a:tr h="1799348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 половина дня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2347" marR="42347" marT="0" marB="0" vert="vert27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effectLst/>
                        </a:rPr>
                        <a:t>Утренняя гимнастика «Бодрое утро».</a:t>
                      </a:r>
                      <a:endParaRPr lang="ru-RU" sz="1600" b="1" dirty="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effectLst/>
                        </a:rPr>
                        <a:t>Диалог о важном «Формирование ценностей жизни и здоровья у дошкольников».</a:t>
                      </a:r>
                      <a:endParaRPr lang="ru-RU" sz="1600" b="1" dirty="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effectLst/>
                        </a:rPr>
                        <a:t>Занятие в рамках реализации программы «Разговор о здоровье и  правильном питании».</a:t>
                      </a:r>
                      <a:endParaRPr lang="ru-RU" sz="1600" b="1" dirty="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effectLst/>
                        </a:rPr>
                        <a:t>Настольная игра домино «Игры нашего двора».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2347" marR="4234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>
                          <a:effectLst/>
                        </a:rPr>
                        <a:t>Экспресс опросник о соблюдении  сбалансированного питания.</a:t>
                      </a:r>
                      <a:endParaRPr lang="ru-RU" sz="1600" b="1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 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2347" marR="42347" marT="0" marB="0"/>
                </a:tc>
                <a:extLst>
                  <a:ext uri="{0D108BD9-81ED-4DB2-BD59-A6C34878D82A}">
                    <a16:rowId xmlns:a16="http://schemas.microsoft.com/office/drawing/2014/main" val="1494997153"/>
                  </a:ext>
                </a:extLst>
              </a:tr>
              <a:tr h="2599059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Прогулка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2347" marR="42347" marT="0" marB="0" vert="vert27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effectLst/>
                        </a:rPr>
                        <a:t>3 занятие по физической культуре на открытом воздухе «Игры нашего двора».</a:t>
                      </a:r>
                      <a:endParaRPr lang="ru-RU" sz="1600" b="1" dirty="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effectLst/>
                        </a:rPr>
                        <a:t>Наблюдение «Как погода помогает в организации игр на улице» (направление ветра, температура воздуха, осадки и др.)</a:t>
                      </a:r>
                      <a:endParaRPr lang="ru-RU" sz="1600" b="1" dirty="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effectLst/>
                        </a:rPr>
                        <a:t>Самостоятельные игры с выносным материалом (</a:t>
                      </a:r>
                      <a:r>
                        <a:rPr lang="ru-RU" sz="1600" b="1" kern="1200" dirty="0" err="1">
                          <a:effectLst/>
                        </a:rPr>
                        <a:t>резиночки</a:t>
                      </a:r>
                      <a:r>
                        <a:rPr lang="ru-RU" sz="1600" b="1" kern="1200" dirty="0">
                          <a:effectLst/>
                        </a:rPr>
                        <a:t>, скакалка, мячи, мелки).</a:t>
                      </a:r>
                      <a:endParaRPr lang="ru-RU" sz="1600" b="1" dirty="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effectLst/>
                        </a:rPr>
                        <a:t>Индивидуальная работа: родители показывают и проигрывают с детьми  любимые ими с детства игры. </a:t>
                      </a:r>
                      <a:endParaRPr lang="ru-RU" sz="1600" b="1" dirty="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effectLst/>
                        </a:rPr>
                        <a:t>Труд – сбор выносного материала.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2347" marR="4234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effectLst/>
                        </a:rPr>
                        <a:t>Лекторий «Здоровый я – сильная страна»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2347" marR="42347" marT="0" marB="0"/>
                </a:tc>
                <a:extLst>
                  <a:ext uri="{0D108BD9-81ED-4DB2-BD59-A6C34878D82A}">
                    <a16:rowId xmlns:a16="http://schemas.microsoft.com/office/drawing/2014/main" val="269263603"/>
                  </a:ext>
                </a:extLst>
              </a:tr>
              <a:tr h="1373356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 половина дня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2347" marR="42347" marT="0" marB="0" vert="vert27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effectLst/>
                        </a:rPr>
                        <a:t>Дидактическая игра: «Отгадай, кто я? Чем полезен я?».</a:t>
                      </a:r>
                      <a:endParaRPr lang="ru-RU" sz="1600" b="1" dirty="0">
                        <a:effectLst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Игра малой подвижности «Колечко-колечко».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Самостоятельные игры на свежем воздухе:  «</a:t>
                      </a:r>
                      <a:r>
                        <a:rPr lang="ru-RU" sz="1600" b="1" dirty="0" err="1">
                          <a:effectLst/>
                        </a:rPr>
                        <a:t>Резиночки</a:t>
                      </a:r>
                      <a:r>
                        <a:rPr lang="ru-RU" sz="1600" b="1" dirty="0">
                          <a:effectLst/>
                        </a:rPr>
                        <a:t>», «Жмурки», прыжки на скакалках.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2347" marR="42347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Транслирование видео ролика  «Игры моего детства»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2347" marR="42347" marT="0" marB="0"/>
                </a:tc>
                <a:extLst>
                  <a:ext uri="{0D108BD9-81ED-4DB2-BD59-A6C34878D82A}">
                    <a16:rowId xmlns:a16="http://schemas.microsoft.com/office/drawing/2014/main" val="1454488589"/>
                  </a:ext>
                </a:extLst>
              </a:tr>
            </a:tbl>
          </a:graphicData>
        </a:graphic>
      </p:graphicFrame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0" y="0"/>
            <a:ext cx="12150725" cy="46166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 smtClean="0"/>
              <a:t>Сезонный день здоровья</a:t>
            </a:r>
            <a:endParaRPr lang="ru-RU" alt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25680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2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: фигура 11">
            <a:extLst>
              <a:ext uri="{FF2B5EF4-FFF2-40B4-BE49-F238E27FC236}">
                <a16:creationId xmlns:a16="http://schemas.microsoft.com/office/drawing/2014/main" id="{2730CCD5-F045-FF8F-4A8E-BD5DFDEC3DB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580877" y="-339437"/>
            <a:ext cx="8025414" cy="7536874"/>
          </a:xfrm>
          <a:custGeom>
            <a:avLst/>
            <a:gdLst>
              <a:gd name="connsiteX0" fmla="*/ 0 w 7242279"/>
              <a:gd name="connsiteY0" fmla="*/ 3768436 h 7536874"/>
              <a:gd name="connsiteX1" fmla="*/ 0 w 7242279"/>
              <a:gd name="connsiteY1" fmla="*/ 3768437 h 7536874"/>
              <a:gd name="connsiteX2" fmla="*/ 0 w 7242279"/>
              <a:gd name="connsiteY2" fmla="*/ 3768437 h 7536874"/>
              <a:gd name="connsiteX3" fmla="*/ 3768437 w 7242279"/>
              <a:gd name="connsiteY3" fmla="*/ 0 h 7536874"/>
              <a:gd name="connsiteX4" fmla="*/ 5823751 w 7242279"/>
              <a:gd name="connsiteY4" fmla="*/ 0 h 7536874"/>
              <a:gd name="connsiteX5" fmla="*/ 7119466 w 7242279"/>
              <a:gd name="connsiteY5" fmla="*/ 228668 h 7536874"/>
              <a:gd name="connsiteX6" fmla="*/ 7204694 w 7242279"/>
              <a:gd name="connsiteY6" fmla="*/ 262272 h 7536874"/>
              <a:gd name="connsiteX7" fmla="*/ 7008180 w 7242279"/>
              <a:gd name="connsiteY7" fmla="*/ 262272 h 7536874"/>
              <a:gd name="connsiteX8" fmla="*/ 7008180 w 7242279"/>
              <a:gd name="connsiteY8" fmla="*/ 7259782 h 7536874"/>
              <a:gd name="connsiteX9" fmla="*/ 7242279 w 7242279"/>
              <a:gd name="connsiteY9" fmla="*/ 7259782 h 7536874"/>
              <a:gd name="connsiteX10" fmla="*/ 7119465 w 7242279"/>
              <a:gd name="connsiteY10" fmla="*/ 7308206 h 7536874"/>
              <a:gd name="connsiteX11" fmla="*/ 5823750 w 7242279"/>
              <a:gd name="connsiteY11" fmla="*/ 7536874 h 7536874"/>
              <a:gd name="connsiteX12" fmla="*/ 3768437 w 7242279"/>
              <a:gd name="connsiteY12" fmla="*/ 7536873 h 7536874"/>
              <a:gd name="connsiteX13" fmla="*/ 19456 w 7242279"/>
              <a:gd name="connsiteY13" fmla="*/ 4153737 h 7536874"/>
              <a:gd name="connsiteX14" fmla="*/ 0 w 7242279"/>
              <a:gd name="connsiteY14" fmla="*/ 3768437 h 7536874"/>
              <a:gd name="connsiteX15" fmla="*/ 19456 w 7242279"/>
              <a:gd name="connsiteY15" fmla="*/ 3383136 h 7536874"/>
              <a:gd name="connsiteX16" fmla="*/ 3768437 w 7242279"/>
              <a:gd name="connsiteY16" fmla="*/ 0 h 7536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42279" h="7536874">
                <a:moveTo>
                  <a:pt x="0" y="3768436"/>
                </a:moveTo>
                <a:lnTo>
                  <a:pt x="0" y="3768437"/>
                </a:lnTo>
                <a:lnTo>
                  <a:pt x="0" y="3768437"/>
                </a:lnTo>
                <a:close/>
                <a:moveTo>
                  <a:pt x="3768437" y="0"/>
                </a:moveTo>
                <a:lnTo>
                  <a:pt x="5823751" y="0"/>
                </a:lnTo>
                <a:cubicBezTo>
                  <a:pt x="6279024" y="0"/>
                  <a:pt x="6715441" y="80735"/>
                  <a:pt x="7119466" y="228668"/>
                </a:cubicBezTo>
                <a:lnTo>
                  <a:pt x="7204694" y="262272"/>
                </a:lnTo>
                <a:lnTo>
                  <a:pt x="7008180" y="262272"/>
                </a:lnTo>
                <a:lnTo>
                  <a:pt x="7008180" y="7259782"/>
                </a:lnTo>
                <a:lnTo>
                  <a:pt x="7242279" y="7259782"/>
                </a:lnTo>
                <a:lnTo>
                  <a:pt x="7119465" y="7308206"/>
                </a:lnTo>
                <a:cubicBezTo>
                  <a:pt x="6715440" y="7456140"/>
                  <a:pt x="6279023" y="7536874"/>
                  <a:pt x="5823750" y="7536874"/>
                </a:cubicBezTo>
                <a:lnTo>
                  <a:pt x="3768437" y="7536873"/>
                </a:lnTo>
                <a:cubicBezTo>
                  <a:pt x="1817266" y="7536873"/>
                  <a:pt x="212438" y="6053994"/>
                  <a:pt x="19456" y="4153737"/>
                </a:cubicBezTo>
                <a:lnTo>
                  <a:pt x="0" y="3768437"/>
                </a:lnTo>
                <a:lnTo>
                  <a:pt x="19456" y="3383136"/>
                </a:lnTo>
                <a:cubicBezTo>
                  <a:pt x="212438" y="1482879"/>
                  <a:pt x="1817266" y="0"/>
                  <a:pt x="37684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460798" y="552312"/>
            <a:ext cx="5799512" cy="46166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 smtClean="0"/>
              <a:t>Зарядка с весёлыми человечками</a:t>
            </a:r>
            <a:endParaRPr lang="ru-RU" altLang="ru-RU" sz="24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" y="1353413"/>
            <a:ext cx="6721108" cy="550458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109" y="0"/>
            <a:ext cx="5607781" cy="6858000"/>
          </a:xfrm>
          <a:prstGeom prst="rect">
            <a:avLst/>
          </a:prstGeom>
        </p:spPr>
      </p:pic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6426200" y="1"/>
            <a:ext cx="5902690" cy="46166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eaLnBrk="1" hangingPunct="1"/>
            <a:r>
              <a:rPr lang="ru-RU" altLang="ru-RU" sz="2400" b="1" dirty="0" smtClean="0"/>
              <a:t>Лото «Подбери атрибуты»</a:t>
            </a:r>
            <a:endParaRPr lang="ru-RU" altLang="ru-RU" sz="2400" b="1" dirty="0"/>
          </a:p>
        </p:txBody>
      </p:sp>
      <p:pic>
        <p:nvPicPr>
          <p:cNvPr id="8" name="Picture 2" descr="http://qrcoder.ru/code/?https%3A%2F%2Fcloud.mail.ru%2Fpublic%2FMpj5%2Fiot1LR4Pb&amp;4&amp;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88130"/>
            <a:ext cx="1369870" cy="1369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73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IVППФ">
      <a:dk1>
        <a:sysClr val="windowText" lastClr="000000"/>
      </a:dk1>
      <a:lt1>
        <a:sysClr val="window" lastClr="FFFFFF"/>
      </a:lt1>
      <a:dk2>
        <a:srgbClr val="262626"/>
      </a:dk2>
      <a:lt2>
        <a:srgbClr val="FFFFFF"/>
      </a:lt2>
      <a:accent1>
        <a:srgbClr val="056F32"/>
      </a:accent1>
      <a:accent2>
        <a:srgbClr val="B89506"/>
      </a:accent2>
      <a:accent3>
        <a:srgbClr val="205D99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ppVersion xmlns="b4b5e514-ee74-4ec8-bd89-824d3c89f5f9" xsi:nil="true"/>
    <NotebookType xmlns="b4b5e514-ee74-4ec8-bd89-824d3c89f5f9" xsi:nil="true"/>
    <LMS_Mappings xmlns="b4b5e514-ee74-4ec8-bd89-824d3c89f5f9" xsi:nil="true"/>
    <Templates xmlns="b4b5e514-ee74-4ec8-bd89-824d3c89f5f9" xsi:nil="true"/>
    <Self_Registration_Enabled xmlns="b4b5e514-ee74-4ec8-bd89-824d3c89f5f9" xsi:nil="true"/>
    <Has_Leaders_Only_SectionGroup xmlns="b4b5e514-ee74-4ec8-bd89-824d3c89f5f9" xsi:nil="true"/>
    <DefaultSectionNames xmlns="b4b5e514-ee74-4ec8-bd89-824d3c89f5f9" xsi:nil="true"/>
    <Invited_Members xmlns="b4b5e514-ee74-4ec8-bd89-824d3c89f5f9" xsi:nil="true"/>
    <Is_Collaboration_Space_Locked xmlns="b4b5e514-ee74-4ec8-bd89-824d3c89f5f9" xsi:nil="true"/>
    <_activity xmlns="b4b5e514-ee74-4ec8-bd89-824d3c89f5f9" xsi:nil="true"/>
    <Invited_Leaders xmlns="b4b5e514-ee74-4ec8-bd89-824d3c89f5f9" xsi:nil="true"/>
    <IsNotebookLocked xmlns="b4b5e514-ee74-4ec8-bd89-824d3c89f5f9" xsi:nil="true"/>
    <Leaders xmlns="b4b5e514-ee74-4ec8-bd89-824d3c89f5f9">
      <UserInfo>
        <DisplayName/>
        <AccountId xsi:nil="true"/>
        <AccountType/>
      </UserInfo>
    </Leaders>
    <Math_Settings xmlns="b4b5e514-ee74-4ec8-bd89-824d3c89f5f9" xsi:nil="true"/>
    <TeamsChannelId xmlns="b4b5e514-ee74-4ec8-bd89-824d3c89f5f9" xsi:nil="true"/>
    <FolderType xmlns="b4b5e514-ee74-4ec8-bd89-824d3c89f5f9" xsi:nil="true"/>
    <Distribution_Groups xmlns="b4b5e514-ee74-4ec8-bd89-824d3c89f5f9" xsi:nil="true"/>
    <Members xmlns="b4b5e514-ee74-4ec8-bd89-824d3c89f5f9">
      <UserInfo>
        <DisplayName/>
        <AccountId xsi:nil="true"/>
        <AccountType/>
      </UserInfo>
    </Members>
    <Member_Groups xmlns="b4b5e514-ee74-4ec8-bd89-824d3c89f5f9">
      <UserInfo>
        <DisplayName/>
        <AccountId xsi:nil="true"/>
        <AccountType/>
      </UserInfo>
    </Member_Groups>
    <Teams_Channel_Section_Location xmlns="b4b5e514-ee74-4ec8-bd89-824d3c89f5f9" xsi:nil="true"/>
    <CultureName xmlns="b4b5e514-ee74-4ec8-bd89-824d3c89f5f9" xsi:nil="true"/>
    <Owner xmlns="b4b5e514-ee74-4ec8-bd89-824d3c89f5f9">
      <UserInfo>
        <DisplayName/>
        <AccountId xsi:nil="true"/>
        <AccountType/>
      </UserInfo>
    </Owner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FCAA967EA07AC442B1C1183F83A43D55" ma:contentTypeVersion="36" ma:contentTypeDescription="Создание документа." ma:contentTypeScope="" ma:versionID="b05284088136fce97e19e2746a4a83bb">
  <xsd:schema xmlns:xsd="http://www.w3.org/2001/XMLSchema" xmlns:xs="http://www.w3.org/2001/XMLSchema" xmlns:p="http://schemas.microsoft.com/office/2006/metadata/properties" xmlns:ns3="b4b5e514-ee74-4ec8-bd89-824d3c89f5f9" xmlns:ns4="94cef8ec-bb54-4f5e-ac7b-98131be96b0c" targetNamespace="http://schemas.microsoft.com/office/2006/metadata/properties" ma:root="true" ma:fieldsID="cf87c786d4e9a4483849fda8f7f72354" ns3:_="" ns4:_="">
    <xsd:import namespace="b4b5e514-ee74-4ec8-bd89-824d3c89f5f9"/>
    <xsd:import namespace="94cef8ec-bb54-4f5e-ac7b-98131be96b0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NotebookType" minOccurs="0"/>
                <xsd:element ref="ns3:FolderType" minOccurs="0"/>
                <xsd:element ref="ns3:CultureName" minOccurs="0"/>
                <xsd:element ref="ns3:AppVersion" minOccurs="0"/>
                <xsd:element ref="ns3:TeamsChannelId" minOccurs="0"/>
                <xsd:element ref="ns3:Owner" minOccurs="0"/>
                <xsd:element ref="ns3:Math_Settings" minOccurs="0"/>
                <xsd:element ref="ns3:DefaultSectionNames" minOccurs="0"/>
                <xsd:element ref="ns3:Templates" minOccurs="0"/>
                <xsd:element ref="ns3:Leaders" minOccurs="0"/>
                <xsd:element ref="ns3:Members" minOccurs="0"/>
                <xsd:element ref="ns3:Member_Groups" minOccurs="0"/>
                <xsd:element ref="ns3:Distribution_Groups" minOccurs="0"/>
                <xsd:element ref="ns3:LMS_Mappings" minOccurs="0"/>
                <xsd:element ref="ns3:Invited_Leaders" minOccurs="0"/>
                <xsd:element ref="ns3:Invited_Members" minOccurs="0"/>
                <xsd:element ref="ns3:Self_Registration_Enabled" minOccurs="0"/>
                <xsd:element ref="ns3:Has_Leaders_Only_SectionGroup" minOccurs="0"/>
                <xsd:element ref="ns3:Is_Collaboration_Space_Locked" minOccurs="0"/>
                <xsd:element ref="ns3:IsNotebookLocked" minOccurs="0"/>
                <xsd:element ref="ns3:Teams_Channel_Section_Locatio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_activity" minOccurs="0"/>
                <xsd:element ref="ns3:MediaServiceSearchProperties" minOccurs="0"/>
                <xsd:element ref="ns3:MediaServiceDateTaken" minOccurs="0"/>
                <xsd:element ref="ns3:MediaLengthInSeconds" minOccurs="0"/>
                <xsd:element ref="ns3:MediaServiceObjectDetectorVersions" minOccurs="0"/>
                <xsd:element ref="ns3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b5e514-ee74-4ec8-bd89-824d3c89f5f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NotebookType" ma:index="13" nillable="true" ma:displayName="Notebook Type" ma:internalName="NotebookType">
      <xsd:simpleType>
        <xsd:restriction base="dms:Text"/>
      </xsd:simpleType>
    </xsd:element>
    <xsd:element name="FolderType" ma:index="14" nillable="true" ma:displayName="Folder Type" ma:internalName="FolderType">
      <xsd:simpleType>
        <xsd:restriction base="dms:Text"/>
      </xsd:simpleType>
    </xsd:element>
    <xsd:element name="CultureName" ma:index="15" nillable="true" ma:displayName="Culture Name" ma:internalName="CultureName">
      <xsd:simpleType>
        <xsd:restriction base="dms:Text"/>
      </xsd:simpleType>
    </xsd:element>
    <xsd:element name="AppVersion" ma:index="16" nillable="true" ma:displayName="App Version" ma:internalName="AppVersion">
      <xsd:simpleType>
        <xsd:restriction base="dms:Text"/>
      </xsd:simpleType>
    </xsd:element>
    <xsd:element name="TeamsChannelId" ma:index="17" nillable="true" ma:displayName="Teams Channel Id" ma:internalName="TeamsChannelId">
      <xsd:simpleType>
        <xsd:restriction base="dms:Text"/>
      </xsd:simpleType>
    </xsd:element>
    <xsd:element name="Owner" ma:index="18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ath_Settings" ma:index="19" nillable="true" ma:displayName="Math Settings" ma:internalName="Math_Settings">
      <xsd:simpleType>
        <xsd:restriction base="dms:Text"/>
      </xsd:simpleType>
    </xsd:element>
    <xsd:element name="DefaultSectionNames" ma:index="20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21" nillable="true" ma:displayName="Templates" ma:internalName="Templates">
      <xsd:simpleType>
        <xsd:restriction base="dms:Note">
          <xsd:maxLength value="255"/>
        </xsd:restriction>
      </xsd:simpleType>
    </xsd:element>
    <xsd:element name="Leaders" ma:index="22" nillable="true" ma:displayName="Leaders" ma:internalName="Lead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mbers" ma:index="23" nillable="true" ma:displayName="Members" ma:internalName="Memb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mber_Groups" ma:index="24" nillable="true" ma:displayName="Member Groups" ma:internalName="Member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istribution_Groups" ma:index="25" nillable="true" ma:displayName="Distribution Groups" ma:internalName="Distribution_Groups">
      <xsd:simpleType>
        <xsd:restriction base="dms:Note">
          <xsd:maxLength value="255"/>
        </xsd:restriction>
      </xsd:simpleType>
    </xsd:element>
    <xsd:element name="LMS_Mappings" ma:index="26" nillable="true" ma:displayName="LMS Mappings" ma:internalName="LMS_Mappings">
      <xsd:simpleType>
        <xsd:restriction base="dms:Note">
          <xsd:maxLength value="255"/>
        </xsd:restriction>
      </xsd:simpleType>
    </xsd:element>
    <xsd:element name="Invited_Leaders" ma:index="27" nillable="true" ma:displayName="Invited Leaders" ma:internalName="Invited_Leaders">
      <xsd:simpleType>
        <xsd:restriction base="dms:Note">
          <xsd:maxLength value="255"/>
        </xsd:restriction>
      </xsd:simpleType>
    </xsd:element>
    <xsd:element name="Invited_Members" ma:index="28" nillable="true" ma:displayName="Invited Members" ma:internalName="Invited_Members">
      <xsd:simpleType>
        <xsd:restriction base="dms:Note">
          <xsd:maxLength value="255"/>
        </xsd:restriction>
      </xsd:simpleType>
    </xsd:element>
    <xsd:element name="Self_Registration_Enabled" ma:index="29" nillable="true" ma:displayName="Self Registration Enabled" ma:internalName="Self_Registration_Enabled">
      <xsd:simpleType>
        <xsd:restriction base="dms:Boolean"/>
      </xsd:simpleType>
    </xsd:element>
    <xsd:element name="Has_Leaders_Only_SectionGroup" ma:index="30" nillable="true" ma:displayName="Has Leaders Only SectionGroup" ma:internalName="Has_Leaders_Only_SectionGroup">
      <xsd:simpleType>
        <xsd:restriction base="dms:Boolean"/>
      </xsd:simpleType>
    </xsd:element>
    <xsd:element name="Is_Collaboration_Space_Locked" ma:index="31" nillable="true" ma:displayName="Is Collaboration Space Locked" ma:internalName="Is_Collaboration_Space_Locked">
      <xsd:simpleType>
        <xsd:restriction base="dms:Boolean"/>
      </xsd:simpleType>
    </xsd:element>
    <xsd:element name="IsNotebookLocked" ma:index="32" nillable="true" ma:displayName="Is Notebook Locked" ma:internalName="IsNotebookLocked">
      <xsd:simpleType>
        <xsd:restriction base="dms:Boolean"/>
      </xsd:simpleType>
    </xsd:element>
    <xsd:element name="Teams_Channel_Section_Location" ma:index="33" nillable="true" ma:displayName="Teams Channel Section Location" ma:internalName="Teams_Channel_Section_Location">
      <xsd:simpleType>
        <xsd:restriction base="dms:Text"/>
      </xsd:simpleType>
    </xsd:element>
    <xsd:element name="MediaServiceAutoTags" ma:index="34" nillable="true" ma:displayName="Tags" ma:internalName="MediaServiceAutoTags" ma:readOnly="true">
      <xsd:simpleType>
        <xsd:restriction base="dms:Text"/>
      </xsd:simpleType>
    </xsd:element>
    <xsd:element name="MediaServiceOCR" ma:index="3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3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7" nillable="true" ma:displayName="MediaServiceEventHashCode" ma:hidden="true" ma:internalName="MediaServiceEventHashCode" ma:readOnly="true">
      <xsd:simpleType>
        <xsd:restriction base="dms:Text"/>
      </xsd:simpleType>
    </xsd:element>
    <xsd:element name="_activity" ma:index="38" nillable="true" ma:displayName="_activity" ma:hidden="true" ma:internalName="_activity">
      <xsd:simpleType>
        <xsd:restriction base="dms:Note"/>
      </xsd:simpleType>
    </xsd:element>
    <xsd:element name="MediaServiceSearchProperties" ma:index="3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4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4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4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43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4cef8ec-bb54-4f5e-ac7b-98131be96b0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Общий доступ с использованием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Совместно с подробностями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Хэш подсказки о совместном доступе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C35F985-6EF0-4EDC-A8F5-5F13B3B79409}">
  <ds:schemaRefs>
    <ds:schemaRef ds:uri="http://purl.org/dc/terms/"/>
    <ds:schemaRef ds:uri="94cef8ec-bb54-4f5e-ac7b-98131be96b0c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b4b5e514-ee74-4ec8-bd89-824d3c89f5f9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E3FD1432-BEBF-43F9-94FA-012686E2A48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7BC3318-21CD-483B-B757-8E894EEC58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b5e514-ee74-4ec8-bd89-824d3c89f5f9"/>
    <ds:schemaRef ds:uri="94cef8ec-bb54-4f5e-ac7b-98131be96b0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1594</TotalTime>
  <Words>542</Words>
  <Application>Microsoft Office PowerPoint</Application>
  <PresentationFormat>Широкоэкранный</PresentationFormat>
  <Paragraphs>102</Paragraphs>
  <Slides>12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SimSun</vt:lpstr>
      <vt:lpstr>Arial</vt:lpstr>
      <vt:lpstr>Calibri</vt:lpstr>
      <vt:lpstr>Century Gothic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Шаяхметова Марина В.</dc:creator>
  <cp:lastModifiedBy>Елена</cp:lastModifiedBy>
  <cp:revision>120</cp:revision>
  <dcterms:created xsi:type="dcterms:W3CDTF">2023-11-12T11:11:49Z</dcterms:created>
  <dcterms:modified xsi:type="dcterms:W3CDTF">2024-12-09T16:04:34Z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0x010100FCAA967EA07AC442B1C1183F83A43D55</vt:lpwstr>
  </property>
</Properties>
</file>